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54"/>
  </p:notesMasterIdLst>
  <p:sldIdLst>
    <p:sldId id="256" r:id="rId2"/>
    <p:sldId id="258" r:id="rId3"/>
    <p:sldId id="271" r:id="rId4"/>
    <p:sldId id="270" r:id="rId5"/>
    <p:sldId id="313" r:id="rId6"/>
    <p:sldId id="280" r:id="rId7"/>
    <p:sldId id="306" r:id="rId8"/>
    <p:sldId id="321" r:id="rId9"/>
    <p:sldId id="323" r:id="rId10"/>
    <p:sldId id="340" r:id="rId11"/>
    <p:sldId id="341" r:id="rId12"/>
    <p:sldId id="260" r:id="rId13"/>
    <p:sldId id="325" r:id="rId14"/>
    <p:sldId id="308" r:id="rId15"/>
    <p:sldId id="326" r:id="rId16"/>
    <p:sldId id="257" r:id="rId17"/>
    <p:sldId id="259" r:id="rId18"/>
    <p:sldId id="327" r:id="rId19"/>
    <p:sldId id="263" r:id="rId20"/>
    <p:sldId id="261" r:id="rId21"/>
    <p:sldId id="264" r:id="rId22"/>
    <p:sldId id="262" r:id="rId23"/>
    <p:sldId id="286" r:id="rId24"/>
    <p:sldId id="287" r:id="rId25"/>
    <p:sldId id="342" r:id="rId26"/>
    <p:sldId id="266" r:id="rId27"/>
    <p:sldId id="268" r:id="rId28"/>
    <p:sldId id="267" r:id="rId29"/>
    <p:sldId id="343" r:id="rId30"/>
    <p:sldId id="277" r:id="rId31"/>
    <p:sldId id="275" r:id="rId32"/>
    <p:sldId id="332" r:id="rId33"/>
    <p:sldId id="344" r:id="rId34"/>
    <p:sldId id="345" r:id="rId35"/>
    <p:sldId id="346" r:id="rId36"/>
    <p:sldId id="333" r:id="rId37"/>
    <p:sldId id="335" r:id="rId38"/>
    <p:sldId id="334" r:id="rId39"/>
    <p:sldId id="265" r:id="rId40"/>
    <p:sldId id="319" r:id="rId41"/>
    <p:sldId id="282" r:id="rId42"/>
    <p:sldId id="278" r:id="rId43"/>
    <p:sldId id="283" r:id="rId44"/>
    <p:sldId id="279" r:id="rId45"/>
    <p:sldId id="281" r:id="rId46"/>
    <p:sldId id="347" r:id="rId47"/>
    <p:sldId id="273" r:id="rId48"/>
    <p:sldId id="337" r:id="rId49"/>
    <p:sldId id="296" r:id="rId50"/>
    <p:sldId id="311" r:id="rId51"/>
    <p:sldId id="348" r:id="rId52"/>
    <p:sldId id="330"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79" autoAdjust="0"/>
    <p:restoredTop sz="94660"/>
  </p:normalViewPr>
  <p:slideViewPr>
    <p:cSldViewPr snapToGrid="0">
      <p:cViewPr varScale="1">
        <p:scale>
          <a:sx n="108" d="100"/>
          <a:sy n="108" d="100"/>
        </p:scale>
        <p:origin x="46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977BA-9224-413B-A0B6-D3D539666F6D}" type="datetimeFigureOut">
              <a:rPr lang="en-US" smtClean="0"/>
              <a:t>12/12/2018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48D169-BCFD-4CB3-9DA0-201937DE643C}" type="slidenum">
              <a:rPr lang="en-US" smtClean="0"/>
              <a:t>‹#›</a:t>
            </a:fld>
            <a:endParaRPr lang="en-US"/>
          </a:p>
        </p:txBody>
      </p:sp>
    </p:spTree>
    <p:extLst>
      <p:ext uri="{BB962C8B-B14F-4D97-AF65-F5344CB8AC3E}">
        <p14:creationId xmlns:p14="http://schemas.microsoft.com/office/powerpoint/2010/main" val="3606128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A53C1812-5794-485E-B702-E1902A7E21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F351681-4400-4F2F-965D-137A76E13CB7}" type="slidenum">
              <a:rPr lang="en-CA" altLang="en-US"/>
              <a:pPr eaLnBrk="1" hangingPunct="1">
                <a:spcBef>
                  <a:spcPct val="0"/>
                </a:spcBef>
              </a:pPr>
              <a:t>2</a:t>
            </a:fld>
            <a:endParaRPr lang="en-CA" altLang="en-US"/>
          </a:p>
        </p:txBody>
      </p:sp>
      <p:sp>
        <p:nvSpPr>
          <p:cNvPr id="61443" name="Rectangle 2">
            <a:extLst>
              <a:ext uri="{FF2B5EF4-FFF2-40B4-BE49-F238E27FC236}">
                <a16:creationId xmlns:a16="http://schemas.microsoft.com/office/drawing/2014/main" id="{A6556FA7-CC45-4D26-86A4-1D96FD24814E}"/>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AC018E1B-31BC-48DB-9782-15E9AB898D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41619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B35B5F7B-D7E7-4283-AF80-31E7D210B2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BB7B44B-E2AB-45AC-B060-0829C6D418B6}" type="slidenum">
              <a:rPr lang="en-CA" altLang="en-US"/>
              <a:pPr eaLnBrk="1" hangingPunct="1">
                <a:spcBef>
                  <a:spcPct val="0"/>
                </a:spcBef>
              </a:pPr>
              <a:t>3</a:t>
            </a:fld>
            <a:endParaRPr lang="en-CA" altLang="en-US"/>
          </a:p>
        </p:txBody>
      </p:sp>
      <p:sp>
        <p:nvSpPr>
          <p:cNvPr id="65539" name="Rectangle 2">
            <a:extLst>
              <a:ext uri="{FF2B5EF4-FFF2-40B4-BE49-F238E27FC236}">
                <a16:creationId xmlns:a16="http://schemas.microsoft.com/office/drawing/2014/main" id="{5463BEC3-AE18-4A55-8661-7F912EDABBE2}"/>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F85C767B-7D0A-4659-91C2-FC9C440C80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760688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A7BDED74-59F0-4EF1-B128-7DF327A1F1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A4FCCC9-6737-4FE2-BCD0-A6AE4D2CD995}" type="slidenum">
              <a:rPr lang="en-CA" altLang="en-US"/>
              <a:pPr eaLnBrk="1" hangingPunct="1">
                <a:spcBef>
                  <a:spcPct val="0"/>
                </a:spcBef>
              </a:pPr>
              <a:t>4</a:t>
            </a:fld>
            <a:endParaRPr lang="en-CA" altLang="en-US"/>
          </a:p>
        </p:txBody>
      </p:sp>
      <p:sp>
        <p:nvSpPr>
          <p:cNvPr id="66563" name="Rectangle 2">
            <a:extLst>
              <a:ext uri="{FF2B5EF4-FFF2-40B4-BE49-F238E27FC236}">
                <a16:creationId xmlns:a16="http://schemas.microsoft.com/office/drawing/2014/main" id="{C03494AA-84B8-4DED-BFB4-5D73E6609096}"/>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DEF2D34B-4472-498A-9074-2A52509B2E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90387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C02D98EA-3BDD-4DB7-9BFD-134C490610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BD1C96A-B092-4593-B6B3-23B99233954E}" type="slidenum">
              <a:rPr lang="en-CA" altLang="en-US"/>
              <a:pPr eaLnBrk="1" hangingPunct="1">
                <a:spcBef>
                  <a:spcPct val="0"/>
                </a:spcBef>
              </a:pPr>
              <a:t>8</a:t>
            </a:fld>
            <a:endParaRPr lang="en-CA" altLang="en-US"/>
          </a:p>
        </p:txBody>
      </p:sp>
      <p:sp>
        <p:nvSpPr>
          <p:cNvPr id="76803" name="Rectangle 2">
            <a:extLst>
              <a:ext uri="{FF2B5EF4-FFF2-40B4-BE49-F238E27FC236}">
                <a16:creationId xmlns:a16="http://schemas.microsoft.com/office/drawing/2014/main" id="{FF0BB5C5-AC59-47A2-B203-D6263AE58EB9}"/>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28839866-0734-447F-9491-F725962DA0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612791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DE2D1B47-16D1-4A0E-B2D2-7A4366608B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0DE9AED-1DEC-4B14-A34D-59A93AF587FC}" type="slidenum">
              <a:rPr lang="en-US" altLang="en-US">
                <a:latin typeface="Times New Roman" panose="02020603050405020304" pitchFamily="18" charset="0"/>
              </a:rPr>
              <a:pPr eaLnBrk="1" hangingPunct="1">
                <a:spcBef>
                  <a:spcPct val="0"/>
                </a:spcBef>
              </a:pPr>
              <a:t>14</a:t>
            </a:fld>
            <a:endParaRPr lang="en-US" altLang="en-US">
              <a:latin typeface="Times New Roman" panose="02020603050405020304" pitchFamily="18" charset="0"/>
            </a:endParaRPr>
          </a:p>
        </p:txBody>
      </p:sp>
      <p:sp>
        <p:nvSpPr>
          <p:cNvPr id="77827" name="Rectangle 2">
            <a:extLst>
              <a:ext uri="{FF2B5EF4-FFF2-40B4-BE49-F238E27FC236}">
                <a16:creationId xmlns:a16="http://schemas.microsoft.com/office/drawing/2014/main" id="{35CCD6E1-77D1-4A78-9748-92451A5043CA}"/>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A072EE79-E074-44E1-8BE5-F66CA1D3BA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715590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40AE9C7-A734-4E37-9E60-AF3AA5532779}"/>
              </a:ext>
            </a:extLst>
          </p:cNvPr>
          <p:cNvSpPr>
            <a:spLocks noGrp="1" noChangeArrowheads="1"/>
          </p:cNvSpPr>
          <p:nvPr>
            <p:ph type="sldNum" sz="quarter" idx="5"/>
          </p:nvPr>
        </p:nvSpPr>
        <p:spPr>
          <a:ln/>
        </p:spPr>
        <p:txBody>
          <a:bodyPr/>
          <a:lstStyle/>
          <a:p>
            <a:fld id="{C6CA2B5F-CF73-40BF-AA5D-D3A04787A6F8}" type="slidenum">
              <a:rPr lang="en-US" altLang="en-US"/>
              <a:pPr/>
              <a:t>40</a:t>
            </a:fld>
            <a:endParaRPr lang="en-US" altLang="en-US"/>
          </a:p>
        </p:txBody>
      </p:sp>
      <p:sp>
        <p:nvSpPr>
          <p:cNvPr id="14338" name="Rectangle 2">
            <a:extLst>
              <a:ext uri="{FF2B5EF4-FFF2-40B4-BE49-F238E27FC236}">
                <a16:creationId xmlns:a16="http://schemas.microsoft.com/office/drawing/2014/main" id="{C4C6FFC3-2C22-46EE-8E74-718050C169D3}"/>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84B1F72C-CEFE-45FD-9F53-35DCF6C8DA12}"/>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3678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877BBD57-D71A-44D8-8649-B8DEB0B0FF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DEB5CC2-68BE-4583-B0B9-4E40651BADA5}" type="slidenum">
              <a:rPr lang="en-US" altLang="en-US">
                <a:latin typeface="Times New Roman" panose="02020603050405020304" pitchFamily="18" charset="0"/>
              </a:rPr>
              <a:pPr eaLnBrk="1" hangingPunct="1">
                <a:spcBef>
                  <a:spcPct val="0"/>
                </a:spcBef>
              </a:pPr>
              <a:t>50</a:t>
            </a:fld>
            <a:endParaRPr lang="en-US" altLang="en-US">
              <a:latin typeface="Times New Roman" panose="02020603050405020304" pitchFamily="18" charset="0"/>
            </a:endParaRPr>
          </a:p>
        </p:txBody>
      </p:sp>
      <p:sp>
        <p:nvSpPr>
          <p:cNvPr id="81923" name="Rectangle 2">
            <a:extLst>
              <a:ext uri="{FF2B5EF4-FFF2-40B4-BE49-F238E27FC236}">
                <a16:creationId xmlns:a16="http://schemas.microsoft.com/office/drawing/2014/main" id="{4F4CD965-456D-46A6-8375-69960C9EBBD8}"/>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12313932-01EB-4E08-92FC-28E0DED634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565498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EB8E5668-4DF0-46A9-BAD1-712DBFF426F9}" type="datetimeFigureOut">
              <a:rPr lang="en-US" smtClean="0"/>
              <a:t>12/12/2018</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8DDBB59B-4259-4911-98D3-26A0380D1A9F}"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92724981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8E5668-4DF0-46A9-BAD1-712DBFF426F9}"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BB59B-4259-4911-98D3-26A0380D1A9F}" type="slidenum">
              <a:rPr lang="en-US" smtClean="0"/>
              <a:t>‹#›</a:t>
            </a:fld>
            <a:endParaRPr lang="en-US"/>
          </a:p>
        </p:txBody>
      </p:sp>
    </p:spTree>
    <p:extLst>
      <p:ext uri="{BB962C8B-B14F-4D97-AF65-F5344CB8AC3E}">
        <p14:creationId xmlns:p14="http://schemas.microsoft.com/office/powerpoint/2010/main" val="262937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8E5668-4DF0-46A9-BAD1-712DBFF426F9}"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BB59B-4259-4911-98D3-26A0380D1A9F}" type="slidenum">
              <a:rPr lang="en-US" smtClean="0"/>
              <a:t>‹#›</a:t>
            </a:fld>
            <a:endParaRPr lang="en-US"/>
          </a:p>
        </p:txBody>
      </p:sp>
    </p:spTree>
    <p:extLst>
      <p:ext uri="{BB962C8B-B14F-4D97-AF65-F5344CB8AC3E}">
        <p14:creationId xmlns:p14="http://schemas.microsoft.com/office/powerpoint/2010/main" val="1932800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60352" y="228600"/>
            <a:ext cx="10687049" cy="914400"/>
          </a:xfrm>
        </p:spPr>
        <p:txBody>
          <a:bodyPr/>
          <a:lstStyle/>
          <a:p>
            <a:r>
              <a:rPr lang="en-US"/>
              <a:t>Click to edit Master title style</a:t>
            </a:r>
          </a:p>
        </p:txBody>
      </p:sp>
      <p:sp>
        <p:nvSpPr>
          <p:cNvPr id="3" name="Text Placeholder 2"/>
          <p:cNvSpPr>
            <a:spLocks noGrp="1"/>
          </p:cNvSpPr>
          <p:nvPr>
            <p:ph type="body" sz="half" idx="1"/>
          </p:nvPr>
        </p:nvSpPr>
        <p:spPr>
          <a:xfrm>
            <a:off x="812800" y="1600200"/>
            <a:ext cx="105664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2800" y="3886200"/>
            <a:ext cx="105664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14FAE825-C509-463B-A5BE-ACBA87EE4EA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E42E9707-439D-43B2-B1E8-8B7C4B97C5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EF4CE3C6-2909-4CB8-B7AB-CFE6C63738E7}"/>
              </a:ext>
            </a:extLst>
          </p:cNvPr>
          <p:cNvSpPr>
            <a:spLocks noGrp="1" noChangeArrowheads="1"/>
          </p:cNvSpPr>
          <p:nvPr>
            <p:ph type="sldNum" sz="quarter" idx="12"/>
          </p:nvPr>
        </p:nvSpPr>
        <p:spPr>
          <a:ln/>
        </p:spPr>
        <p:txBody>
          <a:bodyPr/>
          <a:lstStyle>
            <a:lvl1pPr>
              <a:defRPr/>
            </a:lvl1pPr>
          </a:lstStyle>
          <a:p>
            <a:fld id="{57634201-EEAE-4632-AEFE-36DD71E73238}" type="slidenum">
              <a:rPr lang="en-US" altLang="en-US"/>
              <a:pPr/>
              <a:t>‹#›</a:t>
            </a:fld>
            <a:endParaRPr lang="en-US" altLang="en-US"/>
          </a:p>
        </p:txBody>
      </p:sp>
    </p:spTree>
    <p:extLst>
      <p:ext uri="{BB962C8B-B14F-4D97-AF65-F5344CB8AC3E}">
        <p14:creationId xmlns:p14="http://schemas.microsoft.com/office/powerpoint/2010/main" val="352903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07BD37-AAD3-44D2-91E9-83D33AD1166E}"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08A49-456F-49E9-B7B4-EB42DB0B06E3}" type="slidenum">
              <a:rPr lang="en-US" smtClean="0"/>
              <a:t>‹#›</a:t>
            </a:fld>
            <a:endParaRPr lang="en-US"/>
          </a:p>
        </p:txBody>
      </p:sp>
    </p:spTree>
    <p:extLst>
      <p:ext uri="{BB962C8B-B14F-4D97-AF65-F5344CB8AC3E}">
        <p14:creationId xmlns:p14="http://schemas.microsoft.com/office/powerpoint/2010/main" val="727411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FB223-A1D1-42B1-8DF6-8C762262F412}"/>
              </a:ext>
            </a:extLst>
          </p:cNvPr>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60F299-735D-458F-B606-92D3CF63B156}"/>
              </a:ext>
            </a:extLst>
          </p:cNvPr>
          <p:cNvSpPr>
            <a:spLocks noGrp="1"/>
          </p:cNvSpPr>
          <p:nvPr>
            <p:ph type="body" sz="half" idx="1"/>
          </p:nvPr>
        </p:nvSpPr>
        <p:spPr>
          <a:xfrm>
            <a:off x="914400" y="19812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a:extLst>
              <a:ext uri="{FF2B5EF4-FFF2-40B4-BE49-F238E27FC236}">
                <a16:creationId xmlns:a16="http://schemas.microsoft.com/office/drawing/2014/main" id="{C8C6F77A-5C9F-41C0-8D90-CC08A8ACECB5}"/>
              </a:ext>
            </a:extLst>
          </p:cNvPr>
          <p:cNvSpPr>
            <a:spLocks noGrp="1"/>
          </p:cNvSpPr>
          <p:nvPr>
            <p:ph type="clipArt" sz="half" idx="2"/>
          </p:nvPr>
        </p:nvSpPr>
        <p:spPr>
          <a:xfrm>
            <a:off x="6197600" y="1981200"/>
            <a:ext cx="5080000" cy="4114800"/>
          </a:xfrm>
        </p:spPr>
        <p:txBody>
          <a:bodyPr/>
          <a:lstStyle/>
          <a:p>
            <a:endParaRPr lang="en-US"/>
          </a:p>
        </p:txBody>
      </p:sp>
      <p:sp>
        <p:nvSpPr>
          <p:cNvPr id="5" name="Date Placeholder 4">
            <a:extLst>
              <a:ext uri="{FF2B5EF4-FFF2-40B4-BE49-F238E27FC236}">
                <a16:creationId xmlns:a16="http://schemas.microsoft.com/office/drawing/2014/main" id="{3111ECF3-74EC-4C66-A628-C4C13ED1A278}"/>
              </a:ext>
            </a:extLst>
          </p:cNvPr>
          <p:cNvSpPr>
            <a:spLocks noGrp="1"/>
          </p:cNvSpPr>
          <p:nvPr>
            <p:ph type="dt" sz="half" idx="10"/>
          </p:nvPr>
        </p:nvSpPr>
        <p:spPr>
          <a:xfrm>
            <a:off x="914400" y="6248400"/>
            <a:ext cx="25400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1D0BE93-E6D1-4504-9E0C-1A601ABFE83E}"/>
              </a:ext>
            </a:extLst>
          </p:cNvPr>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1F67B1A-27FF-4BD2-810D-37CEC057AEE8}"/>
              </a:ext>
            </a:extLst>
          </p:cNvPr>
          <p:cNvSpPr>
            <a:spLocks noGrp="1"/>
          </p:cNvSpPr>
          <p:nvPr>
            <p:ph type="sldNum" sz="quarter" idx="12"/>
          </p:nvPr>
        </p:nvSpPr>
        <p:spPr>
          <a:xfrm>
            <a:off x="8737600" y="6248400"/>
            <a:ext cx="2540000" cy="457200"/>
          </a:xfrm>
        </p:spPr>
        <p:txBody>
          <a:bodyPr/>
          <a:lstStyle>
            <a:lvl1pPr>
              <a:defRPr/>
            </a:lvl1pPr>
          </a:lstStyle>
          <a:p>
            <a:fld id="{0AA5611C-1A1E-458F-88E8-FFC995FB9E15}" type="slidenum">
              <a:rPr lang="en-US" altLang="en-US"/>
              <a:pPr/>
              <a:t>‹#›</a:t>
            </a:fld>
            <a:endParaRPr lang="en-US" altLang="en-US"/>
          </a:p>
        </p:txBody>
      </p:sp>
    </p:spTree>
    <p:extLst>
      <p:ext uri="{BB962C8B-B14F-4D97-AF65-F5344CB8AC3E}">
        <p14:creationId xmlns:p14="http://schemas.microsoft.com/office/powerpoint/2010/main" val="4111398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60352" y="228600"/>
            <a:ext cx="10687049" cy="914400"/>
          </a:xfrm>
        </p:spPr>
        <p:txBody>
          <a:bodyPr/>
          <a:lstStyle/>
          <a:p>
            <a:r>
              <a:rPr lang="en-US"/>
              <a:t>Click to edit Master title style</a:t>
            </a:r>
          </a:p>
        </p:txBody>
      </p:sp>
      <p:sp>
        <p:nvSpPr>
          <p:cNvPr id="3" name="Content Placeholder 2"/>
          <p:cNvSpPr>
            <a:spLocks noGrp="1"/>
          </p:cNvSpPr>
          <p:nvPr>
            <p:ph sz="half" idx="1"/>
          </p:nvPr>
        </p:nvSpPr>
        <p:spPr>
          <a:xfrm>
            <a:off x="812800" y="1600200"/>
            <a:ext cx="51816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0"/>
            <a:ext cx="51816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EDC9FC78-BEF5-44B5-A5BE-F38CFC53B43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2279F6B1-43C4-41C6-960F-FD9BB2034B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306419A4-98C4-4283-9E1B-61D42037CB35}"/>
              </a:ext>
            </a:extLst>
          </p:cNvPr>
          <p:cNvSpPr>
            <a:spLocks noGrp="1" noChangeArrowheads="1"/>
          </p:cNvSpPr>
          <p:nvPr>
            <p:ph type="sldNum" sz="quarter" idx="12"/>
          </p:nvPr>
        </p:nvSpPr>
        <p:spPr>
          <a:ln/>
        </p:spPr>
        <p:txBody>
          <a:bodyPr/>
          <a:lstStyle>
            <a:lvl1pPr>
              <a:defRPr/>
            </a:lvl1pPr>
          </a:lstStyle>
          <a:p>
            <a:fld id="{ACAA16C3-2A4C-4364-92E1-7F8DD44DE2D5}" type="slidenum">
              <a:rPr lang="en-US" altLang="en-US"/>
              <a:pPr/>
              <a:t>‹#›</a:t>
            </a:fld>
            <a:endParaRPr lang="en-US" altLang="en-US"/>
          </a:p>
        </p:txBody>
      </p:sp>
    </p:spTree>
    <p:extLst>
      <p:ext uri="{BB962C8B-B14F-4D97-AF65-F5344CB8AC3E}">
        <p14:creationId xmlns:p14="http://schemas.microsoft.com/office/powerpoint/2010/main" val="4257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8E5668-4DF0-46A9-BAD1-712DBFF426F9}"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BB59B-4259-4911-98D3-26A0380D1A9F}" type="slidenum">
              <a:rPr lang="en-US" smtClean="0"/>
              <a:t>‹#›</a:t>
            </a:fld>
            <a:endParaRPr lang="en-US"/>
          </a:p>
        </p:txBody>
      </p:sp>
    </p:spTree>
    <p:extLst>
      <p:ext uri="{BB962C8B-B14F-4D97-AF65-F5344CB8AC3E}">
        <p14:creationId xmlns:p14="http://schemas.microsoft.com/office/powerpoint/2010/main" val="4018185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EB8E5668-4DF0-46A9-BAD1-712DBFF426F9}" type="datetimeFigureOut">
              <a:rPr lang="en-US" smtClean="0"/>
              <a:t>12/12/2018</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8DDBB59B-4259-4911-98D3-26A0380D1A9F}"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53330645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8E5668-4DF0-46A9-BAD1-712DBFF426F9}" type="datetimeFigureOut">
              <a:rPr lang="en-US" smtClean="0"/>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BB59B-4259-4911-98D3-26A0380D1A9F}" type="slidenum">
              <a:rPr lang="en-US" smtClean="0"/>
              <a:t>‹#›</a:t>
            </a:fld>
            <a:endParaRPr lang="en-US"/>
          </a:p>
        </p:txBody>
      </p:sp>
    </p:spTree>
    <p:extLst>
      <p:ext uri="{BB962C8B-B14F-4D97-AF65-F5344CB8AC3E}">
        <p14:creationId xmlns:p14="http://schemas.microsoft.com/office/powerpoint/2010/main" val="331664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8E5668-4DF0-46A9-BAD1-712DBFF426F9}" type="datetimeFigureOut">
              <a:rPr lang="en-US" smtClean="0"/>
              <a:t>12/12/2018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DBB59B-4259-4911-98D3-26A0380D1A9F}" type="slidenum">
              <a:rPr lang="en-US" smtClean="0"/>
              <a:t>‹#›</a:t>
            </a:fld>
            <a:endParaRPr lang="en-US"/>
          </a:p>
        </p:txBody>
      </p:sp>
    </p:spTree>
    <p:extLst>
      <p:ext uri="{BB962C8B-B14F-4D97-AF65-F5344CB8AC3E}">
        <p14:creationId xmlns:p14="http://schemas.microsoft.com/office/powerpoint/2010/main" val="168072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8E5668-4DF0-46A9-BAD1-712DBFF426F9}" type="datetimeFigureOut">
              <a:rPr lang="en-US" smtClean="0"/>
              <a:t>12/12/2018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DBB59B-4259-4911-98D3-26A0380D1A9F}" type="slidenum">
              <a:rPr lang="en-US" smtClean="0"/>
              <a:t>‹#›</a:t>
            </a:fld>
            <a:endParaRPr lang="en-US"/>
          </a:p>
        </p:txBody>
      </p:sp>
    </p:spTree>
    <p:extLst>
      <p:ext uri="{BB962C8B-B14F-4D97-AF65-F5344CB8AC3E}">
        <p14:creationId xmlns:p14="http://schemas.microsoft.com/office/powerpoint/2010/main" val="3709224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8E5668-4DF0-46A9-BAD1-712DBFF426F9}" type="datetimeFigureOut">
              <a:rPr lang="en-US" smtClean="0"/>
              <a:t>12/12/2018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DBB59B-4259-4911-98D3-26A0380D1A9F}" type="slidenum">
              <a:rPr lang="en-US" smtClean="0"/>
              <a:t>‹#›</a:t>
            </a:fld>
            <a:endParaRPr lang="en-US"/>
          </a:p>
        </p:txBody>
      </p:sp>
    </p:spTree>
    <p:extLst>
      <p:ext uri="{BB962C8B-B14F-4D97-AF65-F5344CB8AC3E}">
        <p14:creationId xmlns:p14="http://schemas.microsoft.com/office/powerpoint/2010/main" val="2746775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EB8E5668-4DF0-46A9-BAD1-712DBFF426F9}" type="datetimeFigureOut">
              <a:rPr lang="en-US" smtClean="0"/>
              <a:t>12/12/2018</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DDBB59B-4259-4911-98D3-26A0380D1A9F}"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00062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EB8E5668-4DF0-46A9-BAD1-712DBFF426F9}" type="datetimeFigureOut">
              <a:rPr lang="en-US" smtClean="0"/>
              <a:t>12/12/2018</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DDBB59B-4259-4911-98D3-26A0380D1A9F}"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8488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EB8E5668-4DF0-46A9-BAD1-712DBFF426F9}" type="datetimeFigureOut">
              <a:rPr lang="en-US" smtClean="0"/>
              <a:t>12/12/2018</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8DDBB59B-4259-4911-98D3-26A0380D1A9F}"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3386499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R-s7ercfaAhVl5IMKHfr6B0YQjRx6BAgAEAU&amp;url=https://quotefancy.com/quote/833511/Isabel-Allende-I-do-not-put-myself-in-a-box-and-say-for-instance-I-m-writing-post&amp;psig=AOvVaw3jqHNAvhhTFiyI5l9lHdvt&amp;ust=1524262201023442" TargetMode="External"/><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5.xml"/><Relationship Id="rId4" Type="http://schemas.openxmlformats.org/officeDocument/2006/relationships/image" Target="../media/image24.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youtube.com/watch?v=iXaTCM_RERU" TargetMode="Externa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6662-3160-4CEB-8990-15296F0DC5FD}"/>
              </a:ext>
            </a:extLst>
          </p:cNvPr>
          <p:cNvSpPr>
            <a:spLocks noGrp="1"/>
          </p:cNvSpPr>
          <p:nvPr>
            <p:ph type="ctrTitle"/>
          </p:nvPr>
        </p:nvSpPr>
        <p:spPr>
          <a:xfrm>
            <a:off x="1591278" y="1645579"/>
            <a:ext cx="8867172" cy="2098226"/>
          </a:xfrm>
        </p:spPr>
        <p:txBody>
          <a:bodyPr/>
          <a:lstStyle/>
          <a:p>
            <a:r>
              <a:rPr lang="en-US" dirty="0"/>
              <a:t>Intro to Literary Criticism &amp; Theory</a:t>
            </a:r>
          </a:p>
        </p:txBody>
      </p:sp>
      <p:sp>
        <p:nvSpPr>
          <p:cNvPr id="3" name="Subtitle 2">
            <a:extLst>
              <a:ext uri="{FF2B5EF4-FFF2-40B4-BE49-F238E27FC236}">
                <a16:creationId xmlns:a16="http://schemas.microsoft.com/office/drawing/2014/main" id="{A3E68A3A-A4A6-4597-A598-DF4042B846E3}"/>
              </a:ext>
            </a:extLst>
          </p:cNvPr>
          <p:cNvSpPr>
            <a:spLocks noGrp="1"/>
          </p:cNvSpPr>
          <p:nvPr>
            <p:ph type="subTitle" idx="1"/>
          </p:nvPr>
        </p:nvSpPr>
        <p:spPr/>
        <p:txBody>
          <a:bodyPr/>
          <a:lstStyle/>
          <a:p>
            <a:r>
              <a:rPr lang="en-US" dirty="0"/>
              <a:t>ENG 3060: Intro to Literary Study</a:t>
            </a:r>
          </a:p>
          <a:p>
            <a:r>
              <a:rPr lang="en-US" dirty="0"/>
              <a:t>Dr. Jennings</a:t>
            </a:r>
          </a:p>
        </p:txBody>
      </p:sp>
    </p:spTree>
    <p:extLst>
      <p:ext uri="{BB962C8B-B14F-4D97-AF65-F5344CB8AC3E}">
        <p14:creationId xmlns:p14="http://schemas.microsoft.com/office/powerpoint/2010/main" val="1907646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24AC349B-89B0-4F33-8D0D-1B783FD4D45B}"/>
              </a:ext>
            </a:extLst>
          </p:cNvPr>
          <p:cNvSpPr>
            <a:spLocks noGrp="1"/>
          </p:cNvSpPr>
          <p:nvPr>
            <p:ph type="title"/>
          </p:nvPr>
        </p:nvSpPr>
        <p:spPr>
          <a:xfrm>
            <a:off x="1371600" y="685800"/>
            <a:ext cx="9601200" cy="1257300"/>
          </a:xfrm>
        </p:spPr>
        <p:txBody>
          <a:bodyPr>
            <a:normAutofit fontScale="90000"/>
          </a:bodyPr>
          <a:lstStyle/>
          <a:p>
            <a:pPr algn="ctr"/>
            <a:r>
              <a:rPr lang="en-US" altLang="en-US" dirty="0"/>
              <a:t>Golden Rule:</a:t>
            </a:r>
            <a:br>
              <a:rPr lang="en-US" altLang="en-US" dirty="0"/>
            </a:br>
            <a:r>
              <a:rPr lang="en-US" altLang="en-US" dirty="0"/>
              <a:t>Literary Criticism &amp; Theory are </a:t>
            </a:r>
            <a:r>
              <a:rPr lang="en-US" altLang="en-US" dirty="0">
                <a:solidFill>
                  <a:srgbClr val="FF0000"/>
                </a:solidFill>
              </a:rPr>
              <a:t>Flexible</a:t>
            </a:r>
          </a:p>
        </p:txBody>
      </p:sp>
      <p:sp>
        <p:nvSpPr>
          <p:cNvPr id="32771" name="Content Placeholder 2">
            <a:extLst>
              <a:ext uri="{FF2B5EF4-FFF2-40B4-BE49-F238E27FC236}">
                <a16:creationId xmlns:a16="http://schemas.microsoft.com/office/drawing/2014/main" id="{2B85B650-310E-4433-A68F-28C844981139}"/>
              </a:ext>
            </a:extLst>
          </p:cNvPr>
          <p:cNvSpPr>
            <a:spLocks noGrp="1"/>
          </p:cNvSpPr>
          <p:nvPr>
            <p:ph idx="1"/>
          </p:nvPr>
        </p:nvSpPr>
        <p:spPr>
          <a:xfrm>
            <a:off x="1085850" y="2286001"/>
            <a:ext cx="10887075" cy="3619500"/>
          </a:xfrm>
        </p:spPr>
        <p:txBody>
          <a:bodyPr/>
          <a:lstStyle/>
          <a:p>
            <a:r>
              <a:rPr lang="en-US" altLang="en-US" sz="2800" dirty="0"/>
              <a:t>Remember, one need not be a Marxist to use a Marxist approach, any more than one needs to be a woman to use a feminist approach.</a:t>
            </a:r>
          </a:p>
          <a:p>
            <a:r>
              <a:rPr lang="en-US" altLang="en-US" sz="2800" dirty="0"/>
              <a:t>Any critic can take any approach that helps them explain what they think the author is saying in his/her work.</a:t>
            </a:r>
          </a:p>
          <a:p>
            <a:r>
              <a:rPr lang="en-US" altLang="en-US" sz="2800" dirty="0"/>
              <a:t>Once you have decided what you think the author of your novel is saying—what his/her message is—you can then decide on which critical approach you think will work best to support your opinion</a:t>
            </a:r>
            <a:r>
              <a:rPr lang="en-US" altLang="en-US" dirty="0"/>
              <a:t>.</a:t>
            </a:r>
          </a:p>
          <a:p>
            <a:endParaRPr lang="en-US" altLang="en-US" dirty="0"/>
          </a:p>
          <a:p>
            <a:endParaRPr lang="en-US" altLang="en-US" dirty="0"/>
          </a:p>
        </p:txBody>
      </p:sp>
    </p:spTree>
    <p:extLst>
      <p:ext uri="{BB962C8B-B14F-4D97-AF65-F5344CB8AC3E}">
        <p14:creationId xmlns:p14="http://schemas.microsoft.com/office/powerpoint/2010/main" val="2086682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6662-3160-4CEB-8990-15296F0DC5FD}"/>
              </a:ext>
            </a:extLst>
          </p:cNvPr>
          <p:cNvSpPr>
            <a:spLocks noGrp="1"/>
          </p:cNvSpPr>
          <p:nvPr>
            <p:ph type="ctrTitle"/>
          </p:nvPr>
        </p:nvSpPr>
        <p:spPr>
          <a:xfrm>
            <a:off x="1937161" y="2226945"/>
            <a:ext cx="8906752" cy="2404109"/>
          </a:xfrm>
        </p:spPr>
        <p:txBody>
          <a:bodyPr/>
          <a:lstStyle/>
          <a:p>
            <a:r>
              <a:rPr lang="en-US" sz="4000" b="1" i="1" dirty="0"/>
              <a:t>Critical Approaches: </a:t>
            </a:r>
            <a:br>
              <a:rPr lang="en-US" sz="4000" dirty="0"/>
            </a:br>
            <a:r>
              <a:rPr lang="en-US" sz="4000" dirty="0"/>
              <a:t>Formalism &amp; New criticism</a:t>
            </a:r>
            <a:br>
              <a:rPr lang="en-US" sz="4000" dirty="0"/>
            </a:br>
            <a:r>
              <a:rPr lang="en-US" sz="4000" dirty="0"/>
              <a:t>Structuralism &amp; Deconstruction</a:t>
            </a:r>
            <a:br>
              <a:rPr lang="en-US" sz="4000" dirty="0"/>
            </a:br>
            <a:r>
              <a:rPr lang="en-US" sz="4000" dirty="0"/>
              <a:t>Reader Response Theory</a:t>
            </a:r>
          </a:p>
        </p:txBody>
      </p:sp>
    </p:spTree>
    <p:extLst>
      <p:ext uri="{BB962C8B-B14F-4D97-AF65-F5344CB8AC3E}">
        <p14:creationId xmlns:p14="http://schemas.microsoft.com/office/powerpoint/2010/main" val="3682214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04587-848D-4123-9128-C987D51B97CF}"/>
              </a:ext>
            </a:extLst>
          </p:cNvPr>
          <p:cNvSpPr>
            <a:spLocks noGrp="1"/>
          </p:cNvSpPr>
          <p:nvPr>
            <p:ph type="title"/>
          </p:nvPr>
        </p:nvSpPr>
        <p:spPr>
          <a:xfrm>
            <a:off x="1119674" y="211501"/>
            <a:ext cx="9601200" cy="1027590"/>
          </a:xfrm>
        </p:spPr>
        <p:txBody>
          <a:bodyPr/>
          <a:lstStyle/>
          <a:p>
            <a:r>
              <a:rPr lang="en-US" b="1" dirty="0"/>
              <a:t>Formalism and New Criticism</a:t>
            </a:r>
            <a:endParaRPr lang="en-US" dirty="0"/>
          </a:p>
        </p:txBody>
      </p:sp>
      <p:sp>
        <p:nvSpPr>
          <p:cNvPr id="3" name="Content Placeholder 2">
            <a:extLst>
              <a:ext uri="{FF2B5EF4-FFF2-40B4-BE49-F238E27FC236}">
                <a16:creationId xmlns:a16="http://schemas.microsoft.com/office/drawing/2014/main" id="{A2581E60-123A-4F40-99A8-5575F4206957}"/>
              </a:ext>
            </a:extLst>
          </p:cNvPr>
          <p:cNvSpPr>
            <a:spLocks noGrp="1"/>
          </p:cNvSpPr>
          <p:nvPr>
            <p:ph idx="1"/>
          </p:nvPr>
        </p:nvSpPr>
        <p:spPr>
          <a:xfrm>
            <a:off x="969462" y="928033"/>
            <a:ext cx="10777780" cy="4740676"/>
          </a:xfrm>
        </p:spPr>
        <p:txBody>
          <a:bodyPr>
            <a:normAutofit/>
          </a:bodyPr>
          <a:lstStyle/>
          <a:p>
            <a:r>
              <a:rPr lang="en-US" sz="2200" dirty="0"/>
              <a:t>Early to mid 20</a:t>
            </a:r>
            <a:r>
              <a:rPr lang="en-US" sz="2200" baseline="30000" dirty="0"/>
              <a:t>th</a:t>
            </a:r>
            <a:r>
              <a:rPr lang="en-US" sz="2200" dirty="0"/>
              <a:t> C. critical approach that changed the way we read and study literature</a:t>
            </a:r>
          </a:p>
          <a:p>
            <a:r>
              <a:rPr lang="en-US" sz="2200" dirty="0"/>
              <a:t>Moves away from analysis of</a:t>
            </a:r>
            <a:r>
              <a:rPr lang="en-US" sz="2200" b="1" dirty="0"/>
              <a:t> </a:t>
            </a:r>
            <a:r>
              <a:rPr lang="en-US" sz="2200" dirty="0"/>
              <a:t>development of English language and reverence toward “Great Authors” to</a:t>
            </a:r>
            <a:r>
              <a:rPr lang="en-US" sz="2200" b="1" dirty="0"/>
              <a:t> </a:t>
            </a:r>
            <a:r>
              <a:rPr lang="en-US" sz="2200" dirty="0"/>
              <a:t>focus instead on the text itself</a:t>
            </a:r>
          </a:p>
          <a:p>
            <a:r>
              <a:rPr lang="en-US" sz="2200" dirty="0"/>
              <a:t>Interprets meaning from how the parts of a text relate to each other and form a whole</a:t>
            </a:r>
          </a:p>
          <a:p>
            <a:r>
              <a:rPr lang="en-US" sz="2200" dirty="0"/>
              <a:t>Practices close reading and explication of formal literary components</a:t>
            </a:r>
            <a:endParaRPr lang="en-US" sz="2200" b="1" dirty="0"/>
          </a:p>
          <a:p>
            <a:endParaRPr lang="en-US" dirty="0"/>
          </a:p>
        </p:txBody>
      </p:sp>
      <p:pic>
        <p:nvPicPr>
          <p:cNvPr id="5" name="Picture 4">
            <a:extLst>
              <a:ext uri="{FF2B5EF4-FFF2-40B4-BE49-F238E27FC236}">
                <a16:creationId xmlns:a16="http://schemas.microsoft.com/office/drawing/2014/main" id="{88527F44-6F9C-4FE8-872D-7DF646A880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7403" y="3354355"/>
            <a:ext cx="6837185" cy="3217499"/>
          </a:xfrm>
          <a:prstGeom prst="rect">
            <a:avLst/>
          </a:prstGeom>
        </p:spPr>
      </p:pic>
    </p:spTree>
    <p:extLst>
      <p:ext uri="{BB962C8B-B14F-4D97-AF65-F5344CB8AC3E}">
        <p14:creationId xmlns:p14="http://schemas.microsoft.com/office/powerpoint/2010/main" val="4117968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DB91FDF-787C-440E-8A85-BAA1E39C9884}"/>
              </a:ext>
            </a:extLst>
          </p:cNvPr>
          <p:cNvSpPr>
            <a:spLocks noGrp="1" noChangeArrowheads="1"/>
          </p:cNvSpPr>
          <p:nvPr>
            <p:ph type="title"/>
          </p:nvPr>
        </p:nvSpPr>
        <p:spPr>
          <a:xfrm>
            <a:off x="2414726" y="553744"/>
            <a:ext cx="8096435" cy="712434"/>
          </a:xfrm>
        </p:spPr>
        <p:txBody>
          <a:bodyPr>
            <a:normAutofit/>
          </a:bodyPr>
          <a:lstStyle/>
          <a:p>
            <a:pPr eaLnBrk="1" hangingPunct="1"/>
            <a:r>
              <a:rPr lang="en-US" altLang="en-US" dirty="0"/>
              <a:t>Formalism vs. New Criticism</a:t>
            </a:r>
          </a:p>
        </p:txBody>
      </p:sp>
      <p:sp>
        <p:nvSpPr>
          <p:cNvPr id="6147" name="Rectangle 3">
            <a:extLst>
              <a:ext uri="{FF2B5EF4-FFF2-40B4-BE49-F238E27FC236}">
                <a16:creationId xmlns:a16="http://schemas.microsoft.com/office/drawing/2014/main" id="{FFFF807C-87A8-4343-AC0F-25FC7DF512E1}"/>
              </a:ext>
            </a:extLst>
          </p:cNvPr>
          <p:cNvSpPr>
            <a:spLocks noGrp="1" noChangeArrowheads="1"/>
          </p:cNvSpPr>
          <p:nvPr>
            <p:ph type="body" sz="half" idx="1"/>
          </p:nvPr>
        </p:nvSpPr>
        <p:spPr>
          <a:xfrm>
            <a:off x="816744" y="1597980"/>
            <a:ext cx="11008311" cy="4447713"/>
          </a:xfrm>
        </p:spPr>
        <p:txBody>
          <a:bodyPr>
            <a:normAutofit lnSpcReduction="10000"/>
          </a:bodyPr>
          <a:lstStyle/>
          <a:p>
            <a:pPr eaLnBrk="1" hangingPunct="1">
              <a:defRPr/>
            </a:pPr>
            <a:r>
              <a:rPr lang="en-US" sz="2400" dirty="0"/>
              <a:t>Formalism ignores the author’s biography and focuses only on the interaction of literary elements within the text; emphasizes plot, narrator, structure, etc.</a:t>
            </a:r>
          </a:p>
          <a:p>
            <a:pPr>
              <a:lnSpc>
                <a:spcPct val="80000"/>
              </a:lnSpc>
            </a:pPr>
            <a:r>
              <a:rPr lang="en-US" altLang="en-US" sz="2400" dirty="0"/>
              <a:t>New Criticism varied from Formalism in that New Critics focus more on image, symbol, and meaning.  </a:t>
            </a:r>
          </a:p>
          <a:p>
            <a:pPr>
              <a:lnSpc>
                <a:spcPct val="80000"/>
              </a:lnSpc>
            </a:pPr>
            <a:r>
              <a:rPr lang="en-US" altLang="en-US" sz="2400" dirty="0"/>
              <a:t>Traditional Formalists often attacked New Critics for their lack of attention to the form of the work.</a:t>
            </a:r>
          </a:p>
          <a:p>
            <a:pPr>
              <a:lnSpc>
                <a:spcPct val="80000"/>
              </a:lnSpc>
            </a:pPr>
            <a:r>
              <a:rPr lang="en-US" altLang="en-US" sz="2400" dirty="0"/>
              <a:t>Today, few critics adhere only to Formalist or New Criticism approaches; however, its back-to-the-basics approach pervades many other critical theories.</a:t>
            </a:r>
          </a:p>
          <a:p>
            <a:pPr>
              <a:defRPr/>
            </a:pPr>
            <a:r>
              <a:rPr lang="en-US" sz="2400" dirty="0"/>
              <a:t>It’s what you do most often in literary study; w</a:t>
            </a:r>
            <a:r>
              <a:rPr lang="en-US" altLang="en-US" sz="2400" dirty="0"/>
              <a:t>orks best when applied to poetry and short fiction.</a:t>
            </a:r>
            <a:endParaRPr lang="en-US" sz="2400" dirty="0"/>
          </a:p>
          <a:p>
            <a:r>
              <a:rPr lang="en-US" altLang="en-US" sz="2400" dirty="0"/>
              <a:t>Has the advantage of forcing writers to evaluate a work on its own terms rather than to rely on “accepted” notions of the writer’s work</a:t>
            </a:r>
          </a:p>
          <a:p>
            <a:pPr eaLnBrk="1" hangingPunct="1">
              <a:defRPr/>
            </a:pPr>
            <a:endParaRPr lang="en-US" sz="2400" dirty="0"/>
          </a:p>
        </p:txBody>
      </p:sp>
    </p:spTree>
    <p:extLst>
      <p:ext uri="{BB962C8B-B14F-4D97-AF65-F5344CB8AC3E}">
        <p14:creationId xmlns:p14="http://schemas.microsoft.com/office/powerpoint/2010/main" val="2984746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AutoShape 2">
            <a:extLst>
              <a:ext uri="{FF2B5EF4-FFF2-40B4-BE49-F238E27FC236}">
                <a16:creationId xmlns:a16="http://schemas.microsoft.com/office/drawing/2014/main" id="{7D74D3A6-B65E-482C-BDB1-D647820B54A0}"/>
              </a:ext>
            </a:extLst>
          </p:cNvPr>
          <p:cNvSpPr>
            <a:spLocks noGrp="1" noChangeArrowheads="1"/>
          </p:cNvSpPr>
          <p:nvPr>
            <p:ph type="title"/>
          </p:nvPr>
        </p:nvSpPr>
        <p:spPr>
          <a:xfrm>
            <a:off x="1752600" y="884238"/>
            <a:ext cx="4426258" cy="914400"/>
          </a:xfrm>
        </p:spPr>
        <p:txBody>
          <a:bodyPr/>
          <a:lstStyle/>
          <a:p>
            <a:r>
              <a:rPr lang="en-US" altLang="en-US" dirty="0"/>
              <a:t>Close Reading</a:t>
            </a:r>
          </a:p>
        </p:txBody>
      </p:sp>
      <p:sp>
        <p:nvSpPr>
          <p:cNvPr id="32771" name="Rectangle 3">
            <a:extLst>
              <a:ext uri="{FF2B5EF4-FFF2-40B4-BE49-F238E27FC236}">
                <a16:creationId xmlns:a16="http://schemas.microsoft.com/office/drawing/2014/main" id="{05C723DF-8C38-4CE0-85C5-651E965C89FF}"/>
              </a:ext>
            </a:extLst>
          </p:cNvPr>
          <p:cNvSpPr>
            <a:spLocks noGrp="1" noChangeArrowheads="1"/>
          </p:cNvSpPr>
          <p:nvPr>
            <p:ph idx="1"/>
          </p:nvPr>
        </p:nvSpPr>
        <p:spPr>
          <a:xfrm>
            <a:off x="3694921" y="2603241"/>
            <a:ext cx="8095861" cy="3648270"/>
          </a:xfrm>
        </p:spPr>
        <p:txBody>
          <a:bodyPr>
            <a:normAutofit/>
          </a:bodyPr>
          <a:lstStyle/>
          <a:p>
            <a:pPr>
              <a:lnSpc>
                <a:spcPct val="80000"/>
              </a:lnSpc>
            </a:pPr>
            <a:r>
              <a:rPr lang="en-US" altLang="en-US" sz="2400" dirty="0"/>
              <a:t>Meaning resides in the text—not in reader, author, or world</a:t>
            </a:r>
          </a:p>
          <a:p>
            <a:pPr>
              <a:lnSpc>
                <a:spcPct val="80000"/>
              </a:lnSpc>
            </a:pPr>
            <a:r>
              <a:rPr lang="en-US" altLang="en-US" sz="2400" dirty="0"/>
              <a:t>Texts may contain numerous messages, but must have a unifying central theme created by the perfect union of all artistic elements.</a:t>
            </a:r>
          </a:p>
          <a:p>
            <a:pPr>
              <a:lnSpc>
                <a:spcPct val="80000"/>
              </a:lnSpc>
            </a:pPr>
            <a:r>
              <a:rPr lang="en-US" altLang="en-US" sz="2400" dirty="0"/>
              <a:t>Texts are artistic creations</a:t>
            </a:r>
          </a:p>
          <a:p>
            <a:pPr>
              <a:lnSpc>
                <a:spcPct val="80000"/>
              </a:lnSpc>
            </a:pPr>
            <a:r>
              <a:rPr lang="en-US" altLang="en-US" sz="2400" dirty="0"/>
              <a:t>The methodology for finding meaning is clear-cut; the tools are unique to literary analysis  </a:t>
            </a:r>
          </a:p>
        </p:txBody>
      </p:sp>
      <p:pic>
        <p:nvPicPr>
          <p:cNvPr id="3077" name="Picture 5" descr="MPj03877960000[1]">
            <a:extLst>
              <a:ext uri="{FF2B5EF4-FFF2-40B4-BE49-F238E27FC236}">
                <a16:creationId xmlns:a16="http://schemas.microsoft.com/office/drawing/2014/main" id="{B138F195-69F5-4849-93B0-A2C0F110D7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9713" y="495560"/>
            <a:ext cx="2057400"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7" descr="MCj02307840000[1]">
            <a:extLst>
              <a:ext uri="{FF2B5EF4-FFF2-40B4-BE49-F238E27FC236}">
                <a16:creationId xmlns:a16="http://schemas.microsoft.com/office/drawing/2014/main" id="{6BB10413-BC8C-400A-B532-1BAE7FA321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208" y="2104899"/>
            <a:ext cx="2652713"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384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p:cTn id="7" dur="1000" fill="hold"/>
                                        <p:tgtEl>
                                          <p:spTgt spid="3077"/>
                                        </p:tgtEl>
                                        <p:attrNameLst>
                                          <p:attrName>ppt_w</p:attrName>
                                        </p:attrNameLst>
                                      </p:cBhvr>
                                      <p:tavLst>
                                        <p:tav tm="0">
                                          <p:val>
                                            <p:strVal val="#ppt_w*0.70"/>
                                          </p:val>
                                        </p:tav>
                                        <p:tav tm="100000">
                                          <p:val>
                                            <p:strVal val="#ppt_w"/>
                                          </p:val>
                                        </p:tav>
                                      </p:tavLst>
                                    </p:anim>
                                    <p:anim calcmode="lin" valueType="num">
                                      <p:cBhvr>
                                        <p:cTn id="8" dur="1000" fill="hold"/>
                                        <p:tgtEl>
                                          <p:spTgt spid="3077"/>
                                        </p:tgtEl>
                                        <p:attrNameLst>
                                          <p:attrName>ppt_h</p:attrName>
                                        </p:attrNameLst>
                                      </p:cBhvr>
                                      <p:tavLst>
                                        <p:tav tm="0">
                                          <p:val>
                                            <p:strVal val="#ppt_h"/>
                                          </p:val>
                                        </p:tav>
                                        <p:tav tm="100000">
                                          <p:val>
                                            <p:strVal val="#ppt_h"/>
                                          </p:val>
                                        </p:tav>
                                      </p:tavLst>
                                    </p:anim>
                                    <p:animEffect transition="in" filter="fade">
                                      <p:cBhvr>
                                        <p:cTn id="9" dur="1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74D7C23C-F2C7-4D15-8E87-0DAB5E583CE6}"/>
              </a:ext>
            </a:extLst>
          </p:cNvPr>
          <p:cNvSpPr>
            <a:spLocks noGrp="1" noChangeArrowheads="1"/>
          </p:cNvSpPr>
          <p:nvPr>
            <p:ph type="title"/>
          </p:nvPr>
        </p:nvSpPr>
        <p:spPr>
          <a:xfrm>
            <a:off x="1105270" y="694677"/>
            <a:ext cx="6955654" cy="1125245"/>
          </a:xfrm>
        </p:spPr>
        <p:txBody>
          <a:bodyPr>
            <a:normAutofit/>
          </a:bodyPr>
          <a:lstStyle/>
          <a:p>
            <a:pPr eaLnBrk="1" hangingPunct="1"/>
            <a:r>
              <a:rPr lang="en-US" altLang="en-US" sz="3800" dirty="0"/>
              <a:t>  A Close Reading of </a:t>
            </a:r>
            <a:br>
              <a:rPr lang="en-US" altLang="en-US" sz="3800" dirty="0"/>
            </a:br>
            <a:r>
              <a:rPr lang="en-US" altLang="en-US" sz="3800" dirty="0"/>
              <a:t>“The Three Little Pigs”</a:t>
            </a:r>
          </a:p>
        </p:txBody>
      </p:sp>
      <p:sp>
        <p:nvSpPr>
          <p:cNvPr id="12291" name="Rectangle 3">
            <a:extLst>
              <a:ext uri="{FF2B5EF4-FFF2-40B4-BE49-F238E27FC236}">
                <a16:creationId xmlns:a16="http://schemas.microsoft.com/office/drawing/2014/main" id="{601747DE-DDAF-4FB3-B080-A6AD0BC0B2C8}"/>
              </a:ext>
            </a:extLst>
          </p:cNvPr>
          <p:cNvSpPr>
            <a:spLocks noGrp="1" noChangeArrowheads="1"/>
          </p:cNvSpPr>
          <p:nvPr>
            <p:ph idx="1"/>
          </p:nvPr>
        </p:nvSpPr>
        <p:spPr>
          <a:xfrm>
            <a:off x="1371600" y="1979449"/>
            <a:ext cx="5819313" cy="4269419"/>
          </a:xfrm>
        </p:spPr>
        <p:txBody>
          <a:bodyPr>
            <a:normAutofit/>
          </a:bodyPr>
          <a:lstStyle/>
          <a:p>
            <a:pPr eaLnBrk="1" hangingPunct="1"/>
            <a:r>
              <a:rPr lang="en-US" altLang="en-US" sz="2800" dirty="0"/>
              <a:t>What does the wolf </a:t>
            </a:r>
            <a:r>
              <a:rPr lang="en-US" altLang="en-US" sz="2800" u="sng" dirty="0"/>
              <a:t>symbolize</a:t>
            </a:r>
            <a:r>
              <a:rPr lang="en-US" altLang="en-US" sz="2800" dirty="0"/>
              <a:t>?</a:t>
            </a:r>
          </a:p>
          <a:p>
            <a:pPr eaLnBrk="1" hangingPunct="1"/>
            <a:r>
              <a:rPr lang="en-US" altLang="en-US" sz="2800" dirty="0"/>
              <a:t>Notice the consonance/rhyme of “I’ll </a:t>
            </a:r>
            <a:r>
              <a:rPr lang="en-US" altLang="en-US" sz="2800" i="1" dirty="0"/>
              <a:t>huff</a:t>
            </a:r>
            <a:r>
              <a:rPr lang="en-US" altLang="en-US" sz="2800" dirty="0"/>
              <a:t> and I’ll </a:t>
            </a:r>
            <a:r>
              <a:rPr lang="en-US" altLang="en-US" sz="2800" i="1" dirty="0"/>
              <a:t>puff…”</a:t>
            </a:r>
          </a:p>
          <a:p>
            <a:pPr eaLnBrk="1" hangingPunct="1"/>
            <a:r>
              <a:rPr lang="en-US" altLang="en-US" sz="2800" dirty="0"/>
              <a:t>How does the story </a:t>
            </a:r>
            <a:r>
              <a:rPr lang="en-US" altLang="en-US" sz="2800" u="sng" dirty="0"/>
              <a:t>foreshadow</a:t>
            </a:r>
            <a:r>
              <a:rPr lang="en-US" altLang="en-US" sz="2800" dirty="0"/>
              <a:t> the final fate of the pigs?</a:t>
            </a:r>
          </a:p>
          <a:p>
            <a:pPr eaLnBrk="1" hangingPunct="1"/>
            <a:r>
              <a:rPr lang="en-US" altLang="en-US" sz="2800" dirty="0"/>
              <a:t>What does the wolf’s </a:t>
            </a:r>
            <a:r>
              <a:rPr lang="en-US" altLang="en-US" sz="2800" u="sng" dirty="0"/>
              <a:t>dialogue</a:t>
            </a:r>
            <a:r>
              <a:rPr lang="en-US" altLang="en-US" sz="2800" dirty="0"/>
              <a:t> tell us about his character? </a:t>
            </a:r>
          </a:p>
        </p:txBody>
      </p:sp>
      <p:pic>
        <p:nvPicPr>
          <p:cNvPr id="3" name="Picture 2">
            <a:extLst>
              <a:ext uri="{FF2B5EF4-FFF2-40B4-BE49-F238E27FC236}">
                <a16:creationId xmlns:a16="http://schemas.microsoft.com/office/drawing/2014/main" id="{8028669B-4A92-4255-8B8B-E075B5334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3650" y="1486368"/>
            <a:ext cx="3714750" cy="4762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64797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0A447-6B57-479E-963B-4274CCED4A18}"/>
              </a:ext>
            </a:extLst>
          </p:cNvPr>
          <p:cNvSpPr>
            <a:spLocks noGrp="1"/>
          </p:cNvSpPr>
          <p:nvPr>
            <p:ph type="title"/>
          </p:nvPr>
        </p:nvSpPr>
        <p:spPr>
          <a:xfrm>
            <a:off x="1371600" y="685800"/>
            <a:ext cx="9601200" cy="841159"/>
          </a:xfrm>
        </p:spPr>
        <p:txBody>
          <a:bodyPr/>
          <a:lstStyle/>
          <a:p>
            <a:r>
              <a:rPr lang="en-US" b="1" u="sng" dirty="0"/>
              <a:t>Structuralism/Poststructuralism</a:t>
            </a:r>
            <a:endParaRPr lang="en-US" dirty="0"/>
          </a:p>
        </p:txBody>
      </p:sp>
      <p:sp>
        <p:nvSpPr>
          <p:cNvPr id="3" name="Content Placeholder 2">
            <a:extLst>
              <a:ext uri="{FF2B5EF4-FFF2-40B4-BE49-F238E27FC236}">
                <a16:creationId xmlns:a16="http://schemas.microsoft.com/office/drawing/2014/main" id="{DFC15BAD-83AB-4AD1-A665-CEB4D5C02282}"/>
              </a:ext>
            </a:extLst>
          </p:cNvPr>
          <p:cNvSpPr>
            <a:spLocks noGrp="1"/>
          </p:cNvSpPr>
          <p:nvPr>
            <p:ph sz="quarter" idx="13"/>
          </p:nvPr>
        </p:nvSpPr>
        <p:spPr>
          <a:xfrm>
            <a:off x="913774" y="1589103"/>
            <a:ext cx="10363826" cy="4755713"/>
          </a:xfrm>
        </p:spPr>
        <p:txBody>
          <a:bodyPr>
            <a:normAutofit/>
          </a:bodyPr>
          <a:lstStyle/>
          <a:p>
            <a:pPr lvl="0"/>
            <a:r>
              <a:rPr lang="en-US" sz="2400" dirty="0"/>
              <a:t>Arises in reaction to liberal humanism and essentialism; key influence in development of interpreting literature and using theory</a:t>
            </a:r>
          </a:p>
          <a:p>
            <a:pPr lvl="0"/>
            <a:r>
              <a:rPr lang="en-US" sz="2400" dirty="0"/>
              <a:t>Works against the purely text-based readings favored by New Criticism</a:t>
            </a:r>
          </a:p>
          <a:p>
            <a:pPr lvl="0"/>
            <a:r>
              <a:rPr lang="en-US" sz="2400" dirty="0"/>
              <a:t>Things cannot be understood in isolation but in the context of the larger structures to which they belong</a:t>
            </a:r>
          </a:p>
          <a:p>
            <a:pPr lvl="0"/>
            <a:r>
              <a:rPr lang="en-US" sz="2400" dirty="0"/>
              <a:t>Meaning is always located outside—things do not contain an essential truth or nature, and so meanings are attributed to things by the human mind</a:t>
            </a:r>
          </a:p>
          <a:p>
            <a:pPr lvl="0"/>
            <a:r>
              <a:rPr lang="en-US" sz="2400" dirty="0"/>
              <a:t>This methodology can end up taking you further and further away from the text into more abstract questions of genre, history and philosophy</a:t>
            </a:r>
          </a:p>
          <a:p>
            <a:endParaRPr lang="en-US" dirty="0"/>
          </a:p>
        </p:txBody>
      </p:sp>
    </p:spTree>
    <p:extLst>
      <p:ext uri="{BB962C8B-B14F-4D97-AF65-F5344CB8AC3E}">
        <p14:creationId xmlns:p14="http://schemas.microsoft.com/office/powerpoint/2010/main" val="274710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15B48-7A72-4D93-ADAE-404C41B2553B}"/>
              </a:ext>
            </a:extLst>
          </p:cNvPr>
          <p:cNvSpPr>
            <a:spLocks noGrp="1"/>
          </p:cNvSpPr>
          <p:nvPr>
            <p:ph type="title"/>
          </p:nvPr>
        </p:nvSpPr>
        <p:spPr>
          <a:xfrm>
            <a:off x="1105498" y="1098754"/>
            <a:ext cx="6467156" cy="605759"/>
          </a:xfrm>
        </p:spPr>
        <p:txBody>
          <a:bodyPr>
            <a:normAutofit fontScale="90000"/>
          </a:bodyPr>
          <a:lstStyle/>
          <a:p>
            <a:r>
              <a:rPr lang="en-US" b="1" dirty="0"/>
              <a:t>The Structuralist Process</a:t>
            </a:r>
            <a:endParaRPr lang="en-US" dirty="0"/>
          </a:p>
        </p:txBody>
      </p:sp>
      <p:sp>
        <p:nvSpPr>
          <p:cNvPr id="3" name="Content Placeholder 2">
            <a:extLst>
              <a:ext uri="{FF2B5EF4-FFF2-40B4-BE49-F238E27FC236}">
                <a16:creationId xmlns:a16="http://schemas.microsoft.com/office/drawing/2014/main" id="{6FC8FB46-B7B4-45FF-87D2-F4EB2796D277}"/>
              </a:ext>
            </a:extLst>
          </p:cNvPr>
          <p:cNvSpPr>
            <a:spLocks noGrp="1"/>
          </p:cNvSpPr>
          <p:nvPr>
            <p:ph sz="quarter" idx="13"/>
          </p:nvPr>
        </p:nvSpPr>
        <p:spPr>
          <a:xfrm>
            <a:off x="1020932" y="2019345"/>
            <a:ext cx="10901779" cy="3919816"/>
          </a:xfrm>
        </p:spPr>
        <p:txBody>
          <a:bodyPr>
            <a:normAutofit/>
          </a:bodyPr>
          <a:lstStyle/>
          <a:p>
            <a:r>
              <a:rPr lang="en-US" altLang="en-US" sz="2400" dirty="0"/>
              <a:t>Scientific approach to literary analysis: structure of language as a logical sign system determines meaning—m</a:t>
            </a:r>
            <a:r>
              <a:rPr lang="en-US" sz="2400" dirty="0"/>
              <a:t>oves from the particular to the general</a:t>
            </a:r>
            <a:endParaRPr lang="en-US" altLang="en-US" sz="2400" dirty="0"/>
          </a:p>
          <a:p>
            <a:r>
              <a:rPr lang="en-US" altLang="en-US" sz="2400" dirty="0"/>
              <a:t>Two levels of language: </a:t>
            </a:r>
            <a:r>
              <a:rPr lang="en-US" altLang="en-US" sz="2400" i="1" dirty="0"/>
              <a:t>langue</a:t>
            </a:r>
            <a:r>
              <a:rPr lang="en-US" altLang="en-US" sz="2400" dirty="0"/>
              <a:t> (“the King’s English”) &amp; </a:t>
            </a:r>
            <a:r>
              <a:rPr lang="en-US" altLang="en-US" sz="2400" i="1" dirty="0"/>
              <a:t>parole</a:t>
            </a:r>
            <a:r>
              <a:rPr lang="en-US" altLang="en-US" sz="2400" dirty="0"/>
              <a:t> (everyday speech)</a:t>
            </a:r>
          </a:p>
          <a:p>
            <a:r>
              <a:rPr lang="en-US" altLang="en-US" sz="2400" dirty="0"/>
              <a:t>Interprets a text or part of a text by taking its language apart (word derivations, sentence syntax, etc.)  </a:t>
            </a:r>
          </a:p>
          <a:p>
            <a:pPr lvl="0"/>
            <a:r>
              <a:rPr lang="en-US" sz="2400" dirty="0"/>
              <a:t>The individual work is read within the wider structure/system – or – the structure/system is of greater importance than the individual item/work</a:t>
            </a:r>
          </a:p>
          <a:p>
            <a:pPr lvl="0"/>
            <a:r>
              <a:rPr lang="en-US" sz="2400" dirty="0"/>
              <a:t>Culture itself is read as a language through codes or systems of signs </a:t>
            </a:r>
          </a:p>
          <a:p>
            <a:endParaRPr lang="en-US" dirty="0"/>
          </a:p>
        </p:txBody>
      </p:sp>
    </p:spTree>
    <p:extLst>
      <p:ext uri="{BB962C8B-B14F-4D97-AF65-F5344CB8AC3E}">
        <p14:creationId xmlns:p14="http://schemas.microsoft.com/office/powerpoint/2010/main" val="956838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C1211-0258-4CDC-BA56-9CDC8587D361}"/>
              </a:ext>
            </a:extLst>
          </p:cNvPr>
          <p:cNvSpPr>
            <a:spLocks noGrp="1"/>
          </p:cNvSpPr>
          <p:nvPr>
            <p:ph type="title"/>
          </p:nvPr>
        </p:nvSpPr>
        <p:spPr>
          <a:xfrm>
            <a:off x="1322781" y="364702"/>
            <a:ext cx="10364451" cy="722701"/>
          </a:xfrm>
        </p:spPr>
        <p:txBody>
          <a:bodyPr>
            <a:normAutofit fontScale="90000"/>
          </a:bodyPr>
          <a:lstStyle/>
          <a:p>
            <a:r>
              <a:rPr lang="en-US" b="1" dirty="0"/>
              <a:t>Ferdinand de Saussure’s Theory of Language</a:t>
            </a:r>
            <a:endParaRPr lang="en-US" dirty="0"/>
          </a:p>
        </p:txBody>
      </p:sp>
      <p:sp>
        <p:nvSpPr>
          <p:cNvPr id="3" name="Content Placeholder 2">
            <a:extLst>
              <a:ext uri="{FF2B5EF4-FFF2-40B4-BE49-F238E27FC236}">
                <a16:creationId xmlns:a16="http://schemas.microsoft.com/office/drawing/2014/main" id="{3661CFFF-89DF-42A5-BEC0-E0926C613FB6}"/>
              </a:ext>
            </a:extLst>
          </p:cNvPr>
          <p:cNvSpPr>
            <a:spLocks noGrp="1"/>
          </p:cNvSpPr>
          <p:nvPr>
            <p:ph sz="quarter" idx="13"/>
          </p:nvPr>
        </p:nvSpPr>
        <p:spPr>
          <a:xfrm>
            <a:off x="1287592" y="3766487"/>
            <a:ext cx="9616816" cy="2474877"/>
          </a:xfrm>
        </p:spPr>
        <p:txBody>
          <a:bodyPr>
            <a:normAutofit lnSpcReduction="10000"/>
          </a:bodyPr>
          <a:lstStyle/>
          <a:p>
            <a:pPr lvl="0"/>
            <a:r>
              <a:rPr lang="en-US" dirty="0"/>
              <a:t>As a social convention, language (and its meaning) is </a:t>
            </a:r>
            <a:r>
              <a:rPr lang="en-US" b="1" dirty="0"/>
              <a:t>arbitrary; </a:t>
            </a:r>
            <a:endParaRPr lang="en-US" dirty="0"/>
          </a:p>
          <a:p>
            <a:pPr lvl="0"/>
            <a:r>
              <a:rPr lang="en-US" dirty="0"/>
              <a:t>As associative, it is </a:t>
            </a:r>
            <a:r>
              <a:rPr lang="en-US" b="1" dirty="0"/>
              <a:t>relational</a:t>
            </a:r>
            <a:r>
              <a:rPr lang="en-US" dirty="0"/>
              <a:t> and constructed in a chain of difference with no fixed meaning;</a:t>
            </a:r>
          </a:p>
          <a:p>
            <a:pPr lvl="0"/>
            <a:r>
              <a:rPr lang="en-US" dirty="0"/>
              <a:t>Language is </a:t>
            </a:r>
            <a:r>
              <a:rPr lang="en-US" b="1" dirty="0"/>
              <a:t>both</a:t>
            </a:r>
            <a:r>
              <a:rPr lang="en-US" dirty="0"/>
              <a:t> individual and social; an established system and an evolution; it is always in the present and of the past</a:t>
            </a:r>
          </a:p>
          <a:p>
            <a:pPr lvl="0"/>
            <a:r>
              <a:rPr lang="en-US" dirty="0"/>
              <a:t>Focus must be on </a:t>
            </a:r>
            <a:r>
              <a:rPr lang="en-US" i="1" dirty="0"/>
              <a:t>linguistic structure </a:t>
            </a:r>
            <a:r>
              <a:rPr lang="en-US" dirty="0"/>
              <a:t>(not semantics), where structure is understood as a social product, or, a body of conventions</a:t>
            </a:r>
          </a:p>
          <a:p>
            <a:pPr marL="0" indent="0">
              <a:buNone/>
            </a:pPr>
            <a:endParaRPr lang="en-US" dirty="0"/>
          </a:p>
        </p:txBody>
      </p:sp>
      <p:pic>
        <p:nvPicPr>
          <p:cNvPr id="4" name="Content Placeholder 4">
            <a:extLst>
              <a:ext uri="{FF2B5EF4-FFF2-40B4-BE49-F238E27FC236}">
                <a16:creationId xmlns:a16="http://schemas.microsoft.com/office/drawing/2014/main" id="{F25B9F13-316E-4637-80A4-D8E79FFBD9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259" y="1249827"/>
            <a:ext cx="3063331" cy="2276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ontent Placeholder 2">
            <a:extLst>
              <a:ext uri="{FF2B5EF4-FFF2-40B4-BE49-F238E27FC236}">
                <a16:creationId xmlns:a16="http://schemas.microsoft.com/office/drawing/2014/main" id="{B4083CC9-6C34-4F32-9E2C-698D2F619C37}"/>
              </a:ext>
            </a:extLst>
          </p:cNvPr>
          <p:cNvSpPr txBox="1">
            <a:spLocks/>
          </p:cNvSpPr>
          <p:nvPr/>
        </p:nvSpPr>
        <p:spPr>
          <a:xfrm>
            <a:off x="4833671" y="1422948"/>
            <a:ext cx="6853561" cy="1929807"/>
          </a:xfrm>
          <a:prstGeom prst="rect">
            <a:avLst/>
          </a:prstGeom>
        </p:spPr>
        <p:txBody>
          <a:bodyPr vert="horz" lIns="91440" tIns="45720" rIns="91440" bIns="45720" rtlCol="0">
            <a:normAutofit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sz="2400" dirty="0"/>
              <a:t>Language is first and foremost a </a:t>
            </a:r>
            <a:r>
              <a:rPr lang="en-US" sz="2400" b="1" dirty="0"/>
              <a:t>social contract</a:t>
            </a:r>
            <a:r>
              <a:rPr lang="en-US" sz="2400" dirty="0"/>
              <a:t>; a system of signs expressing ideas</a:t>
            </a:r>
          </a:p>
          <a:p>
            <a:r>
              <a:rPr lang="en-US" sz="2400" dirty="0"/>
              <a:t>Signs cannot exist in isolation – or we would not have language – hence signs work within a larger system or structure of meaning</a:t>
            </a:r>
          </a:p>
          <a:p>
            <a:pPr marL="0" indent="0">
              <a:buFont typeface="Franklin Gothic Book" panose="020B0503020102020204" pitchFamily="34" charset="0"/>
              <a:buNone/>
            </a:pPr>
            <a:endParaRPr lang="en-US" dirty="0"/>
          </a:p>
        </p:txBody>
      </p:sp>
    </p:spTree>
    <p:extLst>
      <p:ext uri="{BB962C8B-B14F-4D97-AF65-F5344CB8AC3E}">
        <p14:creationId xmlns:p14="http://schemas.microsoft.com/office/powerpoint/2010/main" val="251739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DA4CD-871B-4692-A110-1C765166105E}"/>
              </a:ext>
            </a:extLst>
          </p:cNvPr>
          <p:cNvSpPr>
            <a:spLocks noGrp="1"/>
          </p:cNvSpPr>
          <p:nvPr>
            <p:ph type="title"/>
          </p:nvPr>
        </p:nvSpPr>
        <p:spPr>
          <a:xfrm>
            <a:off x="1295515" y="804948"/>
            <a:ext cx="10364451" cy="793033"/>
          </a:xfrm>
        </p:spPr>
        <p:txBody>
          <a:bodyPr/>
          <a:lstStyle/>
          <a:p>
            <a:r>
              <a:rPr lang="en-US" b="1" dirty="0"/>
              <a:t>Major implications for literary study:</a:t>
            </a:r>
            <a:endParaRPr lang="en-US" dirty="0"/>
          </a:p>
        </p:txBody>
      </p:sp>
      <p:sp>
        <p:nvSpPr>
          <p:cNvPr id="3" name="Content Placeholder 2">
            <a:extLst>
              <a:ext uri="{FF2B5EF4-FFF2-40B4-BE49-F238E27FC236}">
                <a16:creationId xmlns:a16="http://schemas.microsoft.com/office/drawing/2014/main" id="{9B2BCE36-758A-4927-899D-D6734B252208}"/>
              </a:ext>
            </a:extLst>
          </p:cNvPr>
          <p:cNvSpPr>
            <a:spLocks noGrp="1"/>
          </p:cNvSpPr>
          <p:nvPr>
            <p:ph sz="quarter" idx="13"/>
          </p:nvPr>
        </p:nvSpPr>
        <p:spPr>
          <a:xfrm>
            <a:off x="1400287" y="1889585"/>
            <a:ext cx="10154906" cy="4561603"/>
          </a:xfrm>
        </p:spPr>
        <p:txBody>
          <a:bodyPr>
            <a:normAutofit/>
          </a:bodyPr>
          <a:lstStyle/>
          <a:p>
            <a:pPr lvl="0"/>
            <a:r>
              <a:rPr lang="en-US" sz="2400" dirty="0"/>
              <a:t>Argues literary texts can be seen as manifestations of a literary system (such as narrative), the underlying rules of which might be understood, thus making literary criticism a more ‘scientific’ discipline;</a:t>
            </a:r>
          </a:p>
          <a:p>
            <a:pPr lvl="0"/>
            <a:r>
              <a:rPr lang="en-US" sz="2400" dirty="0"/>
              <a:t>Rejects historical explanations of literary phenomena, especially research into the ‘origins’ of meaning;</a:t>
            </a:r>
          </a:p>
          <a:p>
            <a:pPr lvl="0"/>
            <a:r>
              <a:rPr lang="en-US" sz="2400" dirty="0"/>
              <a:t>Emphasizes the collective or social construction of meaning in the production and reception of literary texts;</a:t>
            </a:r>
          </a:p>
          <a:p>
            <a:pPr lvl="0"/>
            <a:r>
              <a:rPr lang="en-US" sz="2400" dirty="0"/>
              <a:t>Works against naïve theories of literary ‘realism’</a:t>
            </a:r>
          </a:p>
          <a:p>
            <a:endParaRPr lang="en-US" dirty="0"/>
          </a:p>
        </p:txBody>
      </p:sp>
    </p:spTree>
    <p:extLst>
      <p:ext uri="{BB962C8B-B14F-4D97-AF65-F5344CB8AC3E}">
        <p14:creationId xmlns:p14="http://schemas.microsoft.com/office/powerpoint/2010/main" val="140966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8201347-9284-4C3C-A7A3-489927CE6081}"/>
              </a:ext>
            </a:extLst>
          </p:cNvPr>
          <p:cNvSpPr>
            <a:spLocks noGrp="1" noChangeArrowheads="1"/>
          </p:cNvSpPr>
          <p:nvPr>
            <p:ph idx="1"/>
          </p:nvPr>
        </p:nvSpPr>
        <p:spPr>
          <a:xfrm>
            <a:off x="819150" y="1235074"/>
            <a:ext cx="6715125" cy="5384801"/>
          </a:xfrm>
        </p:spPr>
        <p:txBody>
          <a:bodyPr>
            <a:normAutofit/>
          </a:bodyPr>
          <a:lstStyle/>
          <a:p>
            <a:pPr>
              <a:lnSpc>
                <a:spcPct val="90000"/>
              </a:lnSpc>
              <a:buFont typeface="Arial" panose="020B0604020202020204" pitchFamily="34" charset="0"/>
              <a:buChar char="•"/>
            </a:pPr>
            <a:r>
              <a:rPr lang="en-CA" altLang="en-US" sz="3200" dirty="0"/>
              <a:t>The study, discussion, evaluation, and interpretation of literature, including the classification by genre, analysis of structure, and judgement of value.</a:t>
            </a:r>
          </a:p>
          <a:p>
            <a:pPr>
              <a:lnSpc>
                <a:spcPct val="90000"/>
              </a:lnSpc>
              <a:buFont typeface="Arial" panose="020B0604020202020204" pitchFamily="34" charset="0"/>
              <a:buChar char="•"/>
            </a:pPr>
            <a:r>
              <a:rPr lang="en-CA" altLang="en-US" sz="3200" dirty="0"/>
              <a:t>The method used to interpret any given work of literature—in other words, the different schools of literary theory provide us with lenses to analyze important aspects of the literary work. </a:t>
            </a:r>
          </a:p>
        </p:txBody>
      </p:sp>
      <p:sp>
        <p:nvSpPr>
          <p:cNvPr id="9219" name="Rectangle 2">
            <a:extLst>
              <a:ext uri="{FF2B5EF4-FFF2-40B4-BE49-F238E27FC236}">
                <a16:creationId xmlns:a16="http://schemas.microsoft.com/office/drawing/2014/main" id="{8EFCFEDD-F81C-4EC4-87E5-B7AB04200AD5}"/>
              </a:ext>
            </a:extLst>
          </p:cNvPr>
          <p:cNvSpPr>
            <a:spLocks noGrp="1" noChangeArrowheads="1"/>
          </p:cNvSpPr>
          <p:nvPr>
            <p:ph type="title"/>
          </p:nvPr>
        </p:nvSpPr>
        <p:spPr>
          <a:xfrm>
            <a:off x="1295400" y="466725"/>
            <a:ext cx="9601200" cy="666750"/>
          </a:xfrm>
        </p:spPr>
        <p:txBody>
          <a:bodyPr>
            <a:normAutofit fontScale="90000"/>
          </a:bodyPr>
          <a:lstStyle/>
          <a:p>
            <a:r>
              <a:rPr lang="en-CA" altLang="en-US" dirty="0"/>
              <a:t>What is Literary Criticism?		</a:t>
            </a:r>
          </a:p>
        </p:txBody>
      </p:sp>
      <p:pic>
        <p:nvPicPr>
          <p:cNvPr id="3" name="Picture 2">
            <a:extLst>
              <a:ext uri="{FF2B5EF4-FFF2-40B4-BE49-F238E27FC236}">
                <a16:creationId xmlns:a16="http://schemas.microsoft.com/office/drawing/2014/main" id="{E9DAE21A-1665-4DAB-9E72-9437C3DF16F2}"/>
              </a:ext>
            </a:extLst>
          </p:cNvPr>
          <p:cNvPicPr>
            <a:picLocks noChangeAspect="1"/>
          </p:cNvPicPr>
          <p:nvPr/>
        </p:nvPicPr>
        <p:blipFill rotWithShape="1">
          <a:blip r:embed="rId3">
            <a:extLst>
              <a:ext uri="{28A0092B-C50C-407E-A947-70E740481C1C}">
                <a14:useLocalDpi xmlns:a14="http://schemas.microsoft.com/office/drawing/2010/main" val="0"/>
              </a:ext>
            </a:extLst>
          </a:blip>
          <a:srcRect b="9739"/>
          <a:stretch/>
        </p:blipFill>
        <p:spPr>
          <a:xfrm>
            <a:off x="7413361" y="793749"/>
            <a:ext cx="4489639" cy="5473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15376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CFCB2-5F37-49D2-980A-F9DF291CD2FA}"/>
              </a:ext>
            </a:extLst>
          </p:cNvPr>
          <p:cNvSpPr>
            <a:spLocks noGrp="1"/>
          </p:cNvSpPr>
          <p:nvPr>
            <p:ph type="title"/>
          </p:nvPr>
        </p:nvSpPr>
        <p:spPr>
          <a:xfrm>
            <a:off x="4441371" y="143457"/>
            <a:ext cx="4114800" cy="684244"/>
          </a:xfrm>
        </p:spPr>
        <p:txBody>
          <a:bodyPr>
            <a:normAutofit fontScale="90000"/>
          </a:bodyPr>
          <a:lstStyle/>
          <a:p>
            <a:r>
              <a:rPr lang="en-US" b="1" dirty="0"/>
              <a:t>Deconstruction</a:t>
            </a:r>
            <a:endParaRPr lang="en-US" dirty="0"/>
          </a:p>
        </p:txBody>
      </p:sp>
      <p:sp>
        <p:nvSpPr>
          <p:cNvPr id="3" name="Content Placeholder 2">
            <a:extLst>
              <a:ext uri="{FF2B5EF4-FFF2-40B4-BE49-F238E27FC236}">
                <a16:creationId xmlns:a16="http://schemas.microsoft.com/office/drawing/2014/main" id="{58BA6EC4-0BF1-4642-9B2D-96B85CB4873C}"/>
              </a:ext>
            </a:extLst>
          </p:cNvPr>
          <p:cNvSpPr>
            <a:spLocks noGrp="1"/>
          </p:cNvSpPr>
          <p:nvPr>
            <p:ph idx="1"/>
          </p:nvPr>
        </p:nvSpPr>
        <p:spPr>
          <a:xfrm>
            <a:off x="755779" y="5843298"/>
            <a:ext cx="11249608" cy="871245"/>
          </a:xfrm>
        </p:spPr>
        <p:txBody>
          <a:bodyPr>
            <a:normAutofit/>
          </a:bodyPr>
          <a:lstStyle/>
          <a:p>
            <a:r>
              <a:rPr lang="en-US" sz="2200" dirty="0"/>
              <a:t>Often aims to break down the parts of the text or its use of language to examine the underlying ideologies or belief systems implicitly articulated therein. </a:t>
            </a:r>
            <a:endParaRPr lang="en-US" sz="2200" b="1" dirty="0"/>
          </a:p>
          <a:p>
            <a:endParaRPr lang="en-US" dirty="0"/>
          </a:p>
        </p:txBody>
      </p:sp>
      <p:pic>
        <p:nvPicPr>
          <p:cNvPr id="5" name="Picture 4">
            <a:extLst>
              <a:ext uri="{FF2B5EF4-FFF2-40B4-BE49-F238E27FC236}">
                <a16:creationId xmlns:a16="http://schemas.microsoft.com/office/drawing/2014/main" id="{8E93EB3D-B7F7-476F-BBF3-19DE59BEADDA}"/>
              </a:ext>
            </a:extLst>
          </p:cNvPr>
          <p:cNvPicPr>
            <a:picLocks noChangeAspect="1"/>
          </p:cNvPicPr>
          <p:nvPr/>
        </p:nvPicPr>
        <p:blipFill rotWithShape="1">
          <a:blip r:embed="rId2">
            <a:extLst>
              <a:ext uri="{28A0092B-C50C-407E-A947-70E740481C1C}">
                <a14:useLocalDpi xmlns:a14="http://schemas.microsoft.com/office/drawing/2010/main" val="0"/>
              </a:ext>
            </a:extLst>
          </a:blip>
          <a:srcRect l="19499"/>
          <a:stretch/>
        </p:blipFill>
        <p:spPr>
          <a:xfrm>
            <a:off x="363895" y="1082980"/>
            <a:ext cx="6326154" cy="44203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Content Placeholder 2">
            <a:extLst>
              <a:ext uri="{FF2B5EF4-FFF2-40B4-BE49-F238E27FC236}">
                <a16:creationId xmlns:a16="http://schemas.microsoft.com/office/drawing/2014/main" id="{11B68CB2-3409-46E3-81DB-CD6766A5EAA5}"/>
              </a:ext>
            </a:extLst>
          </p:cNvPr>
          <p:cNvSpPr txBox="1">
            <a:spLocks/>
          </p:cNvSpPr>
          <p:nvPr/>
        </p:nvSpPr>
        <p:spPr>
          <a:xfrm>
            <a:off x="6802016" y="886407"/>
            <a:ext cx="5203372" cy="5085186"/>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sz="2400" dirty="0"/>
              <a:t>Building on structuralism, emphasizes intense focus on language and text but allows for role of reader and critic constructing meaning</a:t>
            </a:r>
          </a:p>
          <a:p>
            <a:r>
              <a:rPr lang="en-US" sz="2400" dirty="0"/>
              <a:t>Disrupts notion of fixed truths or ‘real’ meaning---if we can understand things only in terms of other things, then perhaps there is no center point of understanding but only an endlessly interconnected web of ideas leading to other ideas</a:t>
            </a:r>
          </a:p>
          <a:p>
            <a:endParaRPr lang="en-US" dirty="0"/>
          </a:p>
        </p:txBody>
      </p:sp>
    </p:spTree>
    <p:extLst>
      <p:ext uri="{BB962C8B-B14F-4D97-AF65-F5344CB8AC3E}">
        <p14:creationId xmlns:p14="http://schemas.microsoft.com/office/powerpoint/2010/main" val="4282722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9D535-2ADF-4594-975F-A61D0ECA61B3}"/>
              </a:ext>
            </a:extLst>
          </p:cNvPr>
          <p:cNvSpPr>
            <a:spLocks noGrp="1"/>
          </p:cNvSpPr>
          <p:nvPr>
            <p:ph type="title"/>
          </p:nvPr>
        </p:nvSpPr>
        <p:spPr>
          <a:xfrm>
            <a:off x="913774" y="174633"/>
            <a:ext cx="10364451" cy="1157017"/>
          </a:xfrm>
        </p:spPr>
        <p:txBody>
          <a:bodyPr/>
          <a:lstStyle/>
          <a:p>
            <a:r>
              <a:rPr lang="en-US" b="1" dirty="0"/>
              <a:t>Deconstruction</a:t>
            </a:r>
            <a:endParaRPr lang="en-US" dirty="0"/>
          </a:p>
        </p:txBody>
      </p:sp>
      <p:sp>
        <p:nvSpPr>
          <p:cNvPr id="3" name="Content Placeholder 2">
            <a:extLst>
              <a:ext uri="{FF2B5EF4-FFF2-40B4-BE49-F238E27FC236}">
                <a16:creationId xmlns:a16="http://schemas.microsoft.com/office/drawing/2014/main" id="{41100528-CC90-4855-9893-00A1DC118B23}"/>
              </a:ext>
            </a:extLst>
          </p:cNvPr>
          <p:cNvSpPr>
            <a:spLocks noGrp="1"/>
          </p:cNvSpPr>
          <p:nvPr>
            <p:ph sz="quarter" idx="13"/>
          </p:nvPr>
        </p:nvSpPr>
        <p:spPr>
          <a:xfrm>
            <a:off x="913774" y="1189608"/>
            <a:ext cx="10781076" cy="4856085"/>
          </a:xfrm>
        </p:spPr>
        <p:txBody>
          <a:bodyPr>
            <a:normAutofit/>
          </a:bodyPr>
          <a:lstStyle/>
          <a:p>
            <a:r>
              <a:rPr lang="en-US" dirty="0"/>
              <a:t>Insists on logical impossibility of knowledge that is not influenced by language AND YET Language is incapable of directly representing reality</a:t>
            </a:r>
          </a:p>
          <a:p>
            <a:pPr lvl="0"/>
            <a:r>
              <a:rPr lang="en-US" dirty="0"/>
              <a:t>Jacques Derrida (1930-2004) argues for tracing the way texts imply the contradiction of their explicit meanings</a:t>
            </a:r>
          </a:p>
          <a:p>
            <a:pPr lvl="1"/>
            <a:r>
              <a:rPr lang="en-US" b="1" i="1" dirty="0">
                <a:solidFill>
                  <a:srgbClr val="002060"/>
                </a:solidFill>
              </a:rPr>
              <a:t>aporia</a:t>
            </a:r>
            <a:r>
              <a:rPr lang="en-US" dirty="0"/>
              <a:t>: irresolvable doubt/openness/gap when grounds of conviction fall away; meaning/truth is not fixed but circulates and is constructed through </a:t>
            </a:r>
            <a:r>
              <a:rPr lang="en-US" b="1" i="1" dirty="0">
                <a:solidFill>
                  <a:srgbClr val="002060"/>
                </a:solidFill>
              </a:rPr>
              <a:t>discourses</a:t>
            </a:r>
            <a:r>
              <a:rPr lang="en-US" dirty="0"/>
              <a:t>: competing systems of meaning; exposes and unravels binaries that construct power, status, and hegemony (</a:t>
            </a:r>
            <a:r>
              <a:rPr lang="en-US" b="1" i="1" dirty="0">
                <a:solidFill>
                  <a:srgbClr val="002060"/>
                </a:solidFill>
              </a:rPr>
              <a:t>différance</a:t>
            </a:r>
            <a:r>
              <a:rPr lang="en-US" dirty="0"/>
              <a:t>; </a:t>
            </a:r>
            <a:r>
              <a:rPr lang="en-US" i="1" dirty="0"/>
              <a:t>the Other</a:t>
            </a:r>
            <a:r>
              <a:rPr lang="en-US" dirty="0"/>
              <a:t>)</a:t>
            </a:r>
          </a:p>
          <a:p>
            <a:pPr lvl="0"/>
            <a:r>
              <a:rPr lang="en-US" dirty="0"/>
              <a:t>Rejects traditional notion of author as creative origin of the text; shifts to creative power of language and the work of reading/interpretation in detecting gaps and contradictions (Roland Barthes, “Death of the Author”)</a:t>
            </a:r>
          </a:p>
          <a:p>
            <a:pPr lvl="0"/>
            <a:r>
              <a:rPr lang="en-US" dirty="0"/>
              <a:t>So, much like New Criticism, this approaches closely focuses on the text and language but also emphasizes the role of the reader</a:t>
            </a:r>
          </a:p>
          <a:p>
            <a:endParaRPr lang="en-US" dirty="0"/>
          </a:p>
        </p:txBody>
      </p:sp>
    </p:spTree>
    <p:extLst>
      <p:ext uri="{BB962C8B-B14F-4D97-AF65-F5344CB8AC3E}">
        <p14:creationId xmlns:p14="http://schemas.microsoft.com/office/powerpoint/2010/main" val="419497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8971E-2D40-4C8C-8437-201E16878C2F}"/>
              </a:ext>
            </a:extLst>
          </p:cNvPr>
          <p:cNvSpPr>
            <a:spLocks noGrp="1"/>
          </p:cNvSpPr>
          <p:nvPr>
            <p:ph type="title"/>
          </p:nvPr>
        </p:nvSpPr>
        <p:spPr>
          <a:xfrm>
            <a:off x="1371600" y="685800"/>
            <a:ext cx="9601200" cy="894425"/>
          </a:xfrm>
        </p:spPr>
        <p:txBody>
          <a:bodyPr/>
          <a:lstStyle/>
          <a:p>
            <a:r>
              <a:rPr lang="en-US" b="1" dirty="0"/>
              <a:t>Reader-Response</a:t>
            </a:r>
            <a:endParaRPr lang="en-US" dirty="0"/>
          </a:p>
        </p:txBody>
      </p:sp>
      <p:sp>
        <p:nvSpPr>
          <p:cNvPr id="3" name="Content Placeholder 2">
            <a:extLst>
              <a:ext uri="{FF2B5EF4-FFF2-40B4-BE49-F238E27FC236}">
                <a16:creationId xmlns:a16="http://schemas.microsoft.com/office/drawing/2014/main" id="{398A60D1-89D7-4518-9A06-04EB2C8CE6BD}"/>
              </a:ext>
            </a:extLst>
          </p:cNvPr>
          <p:cNvSpPr>
            <a:spLocks noGrp="1"/>
          </p:cNvSpPr>
          <p:nvPr>
            <p:ph idx="1"/>
          </p:nvPr>
        </p:nvSpPr>
        <p:spPr>
          <a:xfrm>
            <a:off x="1025371" y="1580226"/>
            <a:ext cx="4833891" cy="4372706"/>
          </a:xfrm>
        </p:spPr>
        <p:txBody>
          <a:bodyPr/>
          <a:lstStyle/>
          <a:p>
            <a:r>
              <a:rPr lang="en-US" sz="2400" dirty="0"/>
              <a:t>Attempts to understand the process by which we make meaning out of words on a page</a:t>
            </a:r>
          </a:p>
          <a:p>
            <a:r>
              <a:rPr lang="en-US" sz="2400" dirty="0"/>
              <a:t>The text is an interaction between author and reader; incomplete without the reader bringing own unique insights</a:t>
            </a:r>
          </a:p>
          <a:p>
            <a:r>
              <a:rPr lang="en-US" sz="2400" dirty="0"/>
              <a:t>Reading viewed as an act of creation; focuses on gaps within the text out of which the reader brings meaning to the text</a:t>
            </a:r>
            <a:endParaRPr lang="en-US" sz="2400" b="1" dirty="0"/>
          </a:p>
          <a:p>
            <a:endParaRPr lang="en-US" dirty="0"/>
          </a:p>
        </p:txBody>
      </p:sp>
      <p:pic>
        <p:nvPicPr>
          <p:cNvPr id="5" name="Picture 4">
            <a:extLst>
              <a:ext uri="{FF2B5EF4-FFF2-40B4-BE49-F238E27FC236}">
                <a16:creationId xmlns:a16="http://schemas.microsoft.com/office/drawing/2014/main" id="{1F35053D-1D41-42D0-A8D1-3A6858A6B9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8745" y="524443"/>
            <a:ext cx="4790284" cy="580911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77484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0631A1A3-F27C-478A-A289-9C295A570863}"/>
              </a:ext>
            </a:extLst>
          </p:cNvPr>
          <p:cNvSpPr>
            <a:spLocks noGrp="1" noChangeArrowheads="1"/>
          </p:cNvSpPr>
          <p:nvPr>
            <p:ph type="title"/>
          </p:nvPr>
        </p:nvSpPr>
        <p:spPr>
          <a:xfrm>
            <a:off x="1211802" y="641412"/>
            <a:ext cx="9601200" cy="761260"/>
          </a:xfrm>
        </p:spPr>
        <p:txBody>
          <a:bodyPr/>
          <a:lstStyle/>
          <a:p>
            <a:r>
              <a:rPr lang="en-US" altLang="en-US" dirty="0"/>
              <a:t>Reader-Response Criticism</a:t>
            </a:r>
          </a:p>
        </p:txBody>
      </p:sp>
      <p:sp>
        <p:nvSpPr>
          <p:cNvPr id="34819" name="Rectangle 3">
            <a:extLst>
              <a:ext uri="{FF2B5EF4-FFF2-40B4-BE49-F238E27FC236}">
                <a16:creationId xmlns:a16="http://schemas.microsoft.com/office/drawing/2014/main" id="{DA741F7F-015A-49B1-A262-86CA63939141}"/>
              </a:ext>
            </a:extLst>
          </p:cNvPr>
          <p:cNvSpPr>
            <a:spLocks noGrp="1" noChangeArrowheads="1"/>
          </p:cNvSpPr>
          <p:nvPr>
            <p:ph idx="1"/>
          </p:nvPr>
        </p:nvSpPr>
        <p:spPr>
          <a:xfrm>
            <a:off x="1211802" y="1695637"/>
            <a:ext cx="10471212" cy="4065971"/>
          </a:xfrm>
        </p:spPr>
        <p:txBody>
          <a:bodyPr>
            <a:normAutofit/>
          </a:bodyPr>
          <a:lstStyle/>
          <a:p>
            <a:pPr>
              <a:lnSpc>
                <a:spcPct val="80000"/>
              </a:lnSpc>
            </a:pPr>
            <a:r>
              <a:rPr lang="en-US" altLang="en-US" sz="2400" dirty="0"/>
              <a:t>Sees the reader as essential to the interpretation of a work.</a:t>
            </a:r>
          </a:p>
          <a:p>
            <a:pPr lvl="1">
              <a:lnSpc>
                <a:spcPct val="80000"/>
              </a:lnSpc>
            </a:pPr>
            <a:r>
              <a:rPr lang="en-US" altLang="en-US" sz="2400" dirty="0"/>
              <a:t>Each reader is unique, with different educations, experiences, moral values, opinions, tastes, etc.</a:t>
            </a:r>
          </a:p>
          <a:p>
            <a:pPr lvl="1">
              <a:lnSpc>
                <a:spcPct val="80000"/>
              </a:lnSpc>
            </a:pPr>
            <a:r>
              <a:rPr lang="en-US" altLang="en-US" sz="2400" dirty="0"/>
              <a:t>Therefore, each reader’s interaction with a work is unique.</a:t>
            </a:r>
          </a:p>
          <a:p>
            <a:pPr>
              <a:lnSpc>
                <a:spcPct val="80000"/>
              </a:lnSpc>
            </a:pPr>
            <a:r>
              <a:rPr lang="en-US" altLang="en-US" sz="2400" dirty="0"/>
              <a:t>Analyzes the features of the text that shape and guide a reader’s reading.</a:t>
            </a:r>
          </a:p>
          <a:p>
            <a:pPr>
              <a:lnSpc>
                <a:spcPct val="80000"/>
              </a:lnSpc>
            </a:pPr>
            <a:r>
              <a:rPr lang="en-US" altLang="en-US" sz="2400" dirty="0"/>
              <a:t>Emphasizes recursive reading—rereading for new interpretations.</a:t>
            </a:r>
          </a:p>
          <a:p>
            <a:pPr>
              <a:lnSpc>
                <a:spcPct val="80000"/>
              </a:lnSpc>
            </a:pPr>
            <a:r>
              <a:rPr lang="en-US" altLang="en-US" sz="2400" dirty="0">
                <a:solidFill>
                  <a:schemeClr val="tx1"/>
                </a:solidFill>
              </a:rPr>
              <a:t>Meaning ultimately resides in the reader’s mind or the consensual “mind” of a community of readers (this class, for example)</a:t>
            </a:r>
          </a:p>
          <a:p>
            <a:pPr>
              <a:lnSpc>
                <a:spcPct val="80000"/>
              </a:lnSpc>
            </a:pPr>
            <a:r>
              <a:rPr lang="en-US" altLang="en-US" sz="2400" dirty="0">
                <a:solidFill>
                  <a:schemeClr val="tx1"/>
                </a:solidFill>
              </a:rPr>
              <a:t>A text’s truth is relative—readers may reach the same conclusions about a work, but approach the task quite differently</a:t>
            </a:r>
          </a:p>
          <a:p>
            <a:pPr>
              <a:lnSpc>
                <a:spcPct val="80000"/>
              </a:lnSpc>
            </a:pPr>
            <a:endParaRPr lang="en-US" altLang="en-US" dirty="0"/>
          </a:p>
        </p:txBody>
      </p:sp>
    </p:spTree>
    <p:extLst>
      <p:ext uri="{BB962C8B-B14F-4D97-AF65-F5344CB8AC3E}">
        <p14:creationId xmlns:p14="http://schemas.microsoft.com/office/powerpoint/2010/main" val="3132127632"/>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BE622AB-4E8D-4BAE-9E29-271DE465090F}"/>
              </a:ext>
            </a:extLst>
          </p:cNvPr>
          <p:cNvSpPr>
            <a:spLocks noGrp="1" noChangeArrowheads="1"/>
          </p:cNvSpPr>
          <p:nvPr>
            <p:ph type="title"/>
          </p:nvPr>
        </p:nvSpPr>
        <p:spPr>
          <a:xfrm>
            <a:off x="1371600" y="685800"/>
            <a:ext cx="9601200" cy="863082"/>
          </a:xfrm>
        </p:spPr>
        <p:txBody>
          <a:bodyPr/>
          <a:lstStyle/>
          <a:p>
            <a:r>
              <a:rPr lang="en-US" altLang="en-US" dirty="0"/>
              <a:t>Criticism of Reader-Response Criticism</a:t>
            </a:r>
          </a:p>
        </p:txBody>
      </p:sp>
      <p:sp>
        <p:nvSpPr>
          <p:cNvPr id="13315" name="Rectangle 3">
            <a:extLst>
              <a:ext uri="{FF2B5EF4-FFF2-40B4-BE49-F238E27FC236}">
                <a16:creationId xmlns:a16="http://schemas.microsoft.com/office/drawing/2014/main" id="{2D8B76D6-4AB5-4D86-83E8-E72B1234C577}"/>
              </a:ext>
            </a:extLst>
          </p:cNvPr>
          <p:cNvSpPr>
            <a:spLocks noGrp="1" noChangeArrowheads="1"/>
          </p:cNvSpPr>
          <p:nvPr>
            <p:ph idx="1"/>
          </p:nvPr>
        </p:nvSpPr>
        <p:spPr>
          <a:xfrm>
            <a:off x="1371599" y="1782147"/>
            <a:ext cx="9918441" cy="2896385"/>
          </a:xfrm>
        </p:spPr>
        <p:txBody>
          <a:bodyPr rtlCol="0">
            <a:normAutofit/>
          </a:bodyPr>
          <a:lstStyle/>
          <a:p>
            <a:pPr marL="274320" indent="-274320">
              <a:lnSpc>
                <a:spcPct val="90000"/>
              </a:lnSpc>
              <a:spcAft>
                <a:spcPts val="0"/>
              </a:spcAft>
              <a:defRPr/>
            </a:pPr>
            <a:r>
              <a:rPr lang="en-US" altLang="en-US" sz="2800" dirty="0"/>
              <a:t>Reader-response theory has been criticized as being overly impressionistic and guilty of the affective fallacy (too focused on the emotional effect of the work); less tactful critics have plainly said that it is not intellectual.</a:t>
            </a:r>
          </a:p>
          <a:p>
            <a:pPr marL="274320" indent="-274320">
              <a:lnSpc>
                <a:spcPct val="90000"/>
              </a:lnSpc>
              <a:spcAft>
                <a:spcPts val="0"/>
              </a:spcAft>
              <a:defRPr/>
            </a:pPr>
            <a:r>
              <a:rPr lang="en-US" altLang="en-US" sz="2800" dirty="0"/>
              <a:t>These attacks resulted in an adaptation of reader-response criticism called reception theory.</a:t>
            </a:r>
          </a:p>
          <a:p>
            <a:pPr marL="274320" indent="-274320">
              <a:lnSpc>
                <a:spcPct val="90000"/>
              </a:lnSpc>
              <a:spcAft>
                <a:spcPts val="0"/>
              </a:spcAft>
              <a:defRPr/>
            </a:pPr>
            <a:endParaRPr lang="en-US" altLang="en-US" sz="2800" dirty="0"/>
          </a:p>
        </p:txBody>
      </p:sp>
      <p:sp>
        <p:nvSpPr>
          <p:cNvPr id="4" name="Rectangle 2">
            <a:extLst>
              <a:ext uri="{FF2B5EF4-FFF2-40B4-BE49-F238E27FC236}">
                <a16:creationId xmlns:a16="http://schemas.microsoft.com/office/drawing/2014/main" id="{34600060-21A6-4628-9610-F0F07466A171}"/>
              </a:ext>
            </a:extLst>
          </p:cNvPr>
          <p:cNvSpPr txBox="1">
            <a:spLocks noChangeArrowheads="1"/>
          </p:cNvSpPr>
          <p:nvPr/>
        </p:nvSpPr>
        <p:spPr>
          <a:xfrm>
            <a:off x="1211802" y="4911797"/>
            <a:ext cx="5029200" cy="694678"/>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altLang="en-US" sz="4000" dirty="0"/>
              <a:t>Reception Theory</a:t>
            </a:r>
          </a:p>
        </p:txBody>
      </p:sp>
      <p:sp>
        <p:nvSpPr>
          <p:cNvPr id="5" name="Rectangle 3">
            <a:extLst>
              <a:ext uri="{FF2B5EF4-FFF2-40B4-BE49-F238E27FC236}">
                <a16:creationId xmlns:a16="http://schemas.microsoft.com/office/drawing/2014/main" id="{B9E57B82-A90D-4978-B756-0AB9A13DE149}"/>
              </a:ext>
            </a:extLst>
          </p:cNvPr>
          <p:cNvSpPr txBox="1">
            <a:spLocks noChangeArrowheads="1"/>
          </p:cNvSpPr>
          <p:nvPr/>
        </p:nvSpPr>
        <p:spPr>
          <a:xfrm>
            <a:off x="5281473" y="4545368"/>
            <a:ext cx="6650115" cy="1899822"/>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nSpc>
                <a:spcPct val="90000"/>
              </a:lnSpc>
            </a:pPr>
            <a:r>
              <a:rPr lang="en-US" altLang="en-US" dirty="0"/>
              <a:t>Reception theory is applied to the general reading public rather than an individual reader.</a:t>
            </a:r>
          </a:p>
          <a:p>
            <a:pPr>
              <a:lnSpc>
                <a:spcPct val="90000"/>
              </a:lnSpc>
            </a:pPr>
            <a:r>
              <a:rPr lang="en-US" altLang="en-US" dirty="0"/>
              <a:t>Each generation has different experiences, values, issues, etc.</a:t>
            </a:r>
          </a:p>
          <a:p>
            <a:pPr>
              <a:lnSpc>
                <a:spcPct val="90000"/>
              </a:lnSpc>
            </a:pPr>
            <a:r>
              <a:rPr lang="en-US" altLang="en-US" dirty="0"/>
              <a:t>Therefore, each generation will read a work differently.</a:t>
            </a:r>
          </a:p>
          <a:p>
            <a:pPr>
              <a:lnSpc>
                <a:spcPct val="90000"/>
              </a:lnSpc>
            </a:pPr>
            <a:endParaRPr lang="en-US" altLang="en-US" dirty="0"/>
          </a:p>
        </p:txBody>
      </p:sp>
    </p:spTree>
    <p:extLst>
      <p:ext uri="{BB962C8B-B14F-4D97-AF65-F5344CB8AC3E}">
        <p14:creationId xmlns:p14="http://schemas.microsoft.com/office/powerpoint/2010/main" val="3827196495"/>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6662-3160-4CEB-8990-15296F0DC5FD}"/>
              </a:ext>
            </a:extLst>
          </p:cNvPr>
          <p:cNvSpPr>
            <a:spLocks noGrp="1"/>
          </p:cNvSpPr>
          <p:nvPr>
            <p:ph type="ctrTitle"/>
          </p:nvPr>
        </p:nvSpPr>
        <p:spPr>
          <a:xfrm>
            <a:off x="1297619" y="1438183"/>
            <a:ext cx="9596760" cy="2919014"/>
          </a:xfrm>
        </p:spPr>
        <p:txBody>
          <a:bodyPr/>
          <a:lstStyle/>
          <a:p>
            <a:r>
              <a:rPr lang="en-US" sz="4000" b="1" i="1" dirty="0"/>
              <a:t>Critical Approaches:</a:t>
            </a:r>
            <a:br>
              <a:rPr lang="en-US" sz="4000" dirty="0"/>
            </a:br>
            <a:r>
              <a:rPr lang="en-US" sz="4000" dirty="0"/>
              <a:t>Feminist, African American, Ethnic and Postcolonial Literary Criticism</a:t>
            </a:r>
            <a:br>
              <a:rPr lang="en-US" sz="4000" dirty="0"/>
            </a:br>
            <a:endParaRPr lang="en-US" sz="4000" dirty="0"/>
          </a:p>
        </p:txBody>
      </p:sp>
    </p:spTree>
    <p:extLst>
      <p:ext uri="{BB962C8B-B14F-4D97-AF65-F5344CB8AC3E}">
        <p14:creationId xmlns:p14="http://schemas.microsoft.com/office/powerpoint/2010/main" val="1070545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0D061-4B8D-4D2E-AC9B-3F0D21FC9877}"/>
              </a:ext>
            </a:extLst>
          </p:cNvPr>
          <p:cNvSpPr>
            <a:spLocks noGrp="1"/>
          </p:cNvSpPr>
          <p:nvPr>
            <p:ph type="title"/>
          </p:nvPr>
        </p:nvSpPr>
        <p:spPr>
          <a:xfrm>
            <a:off x="1371600" y="685800"/>
            <a:ext cx="10457442" cy="975049"/>
          </a:xfrm>
        </p:spPr>
        <p:txBody>
          <a:bodyPr>
            <a:normAutofit fontScale="90000"/>
          </a:bodyPr>
          <a:lstStyle/>
          <a:p>
            <a:r>
              <a:rPr lang="en-US" b="1" dirty="0"/>
              <a:t>Feminist, Gender, and Queer Literary Criticism</a:t>
            </a:r>
            <a:endParaRPr lang="en-US" dirty="0"/>
          </a:p>
        </p:txBody>
      </p:sp>
      <p:sp>
        <p:nvSpPr>
          <p:cNvPr id="3" name="Content Placeholder 2">
            <a:extLst>
              <a:ext uri="{FF2B5EF4-FFF2-40B4-BE49-F238E27FC236}">
                <a16:creationId xmlns:a16="http://schemas.microsoft.com/office/drawing/2014/main" id="{7DB78A71-2BC7-4826-92AD-7FE1796E407D}"/>
              </a:ext>
            </a:extLst>
          </p:cNvPr>
          <p:cNvSpPr>
            <a:spLocks noGrp="1"/>
          </p:cNvSpPr>
          <p:nvPr>
            <p:ph idx="1"/>
          </p:nvPr>
        </p:nvSpPr>
        <p:spPr>
          <a:xfrm>
            <a:off x="807867" y="1847281"/>
            <a:ext cx="5734975" cy="3958716"/>
          </a:xfrm>
        </p:spPr>
        <p:txBody>
          <a:bodyPr>
            <a:normAutofit/>
          </a:bodyPr>
          <a:lstStyle/>
          <a:p>
            <a:r>
              <a:rPr lang="en-US" sz="2200" dirty="0"/>
              <a:t>Focuses on roles and representation of women in literature and culture; recovery of women’s writing within or outside the canon</a:t>
            </a:r>
          </a:p>
          <a:p>
            <a:r>
              <a:rPr lang="en-US" sz="2200" dirty="0"/>
              <a:t>Examines gender roles or relationships between the sexes as formed within culture and represented in the text, such as socio-cultural norms of masculinity and femininity</a:t>
            </a:r>
          </a:p>
          <a:p>
            <a:r>
              <a:rPr lang="en-US" sz="2200" dirty="0"/>
              <a:t>Disrupts heteronormative/sexist readings of texts and unsettles notions of fixed identity, questioning the terms of difference </a:t>
            </a:r>
            <a:endParaRPr lang="en-US" sz="2200" b="1" dirty="0"/>
          </a:p>
          <a:p>
            <a:endParaRPr lang="en-US" dirty="0"/>
          </a:p>
        </p:txBody>
      </p:sp>
      <p:pic>
        <p:nvPicPr>
          <p:cNvPr id="5" name="Picture 4">
            <a:extLst>
              <a:ext uri="{FF2B5EF4-FFF2-40B4-BE49-F238E27FC236}">
                <a16:creationId xmlns:a16="http://schemas.microsoft.com/office/drawing/2014/main" id="{554F8CB1-53E9-4908-A8FD-30C96A9FCD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1166" y="1847281"/>
            <a:ext cx="5017876" cy="37634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50175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B32E9DC4-25FD-45D8-A0BC-7AEE2C11FD6D}"/>
              </a:ext>
            </a:extLst>
          </p:cNvPr>
          <p:cNvSpPr>
            <a:spLocks noGrp="1"/>
          </p:cNvSpPr>
          <p:nvPr>
            <p:ph type="title"/>
          </p:nvPr>
        </p:nvSpPr>
        <p:spPr/>
        <p:txBody>
          <a:bodyPr/>
          <a:lstStyle/>
          <a:p>
            <a:r>
              <a:rPr lang="en-US" altLang="en-US" dirty="0"/>
              <a:t>What do we </a:t>
            </a:r>
            <a:r>
              <a:rPr lang="en-US" altLang="en-US" i="1" dirty="0"/>
              <a:t>mean </a:t>
            </a:r>
            <a:r>
              <a:rPr lang="en-US" altLang="en-US" dirty="0"/>
              <a:t>when we say “Feminist Literary Criticism”? </a:t>
            </a:r>
          </a:p>
        </p:txBody>
      </p:sp>
      <p:sp>
        <p:nvSpPr>
          <p:cNvPr id="3" name="Content Placeholder 2">
            <a:extLst>
              <a:ext uri="{FF2B5EF4-FFF2-40B4-BE49-F238E27FC236}">
                <a16:creationId xmlns:a16="http://schemas.microsoft.com/office/drawing/2014/main" id="{06342BFE-7753-4FB0-9D46-85675CEE7789}"/>
              </a:ext>
            </a:extLst>
          </p:cNvPr>
          <p:cNvSpPr>
            <a:spLocks noGrp="1"/>
          </p:cNvSpPr>
          <p:nvPr>
            <p:ph idx="1"/>
          </p:nvPr>
        </p:nvSpPr>
        <p:spPr>
          <a:xfrm>
            <a:off x="1154097" y="2241611"/>
            <a:ext cx="10493405" cy="4390008"/>
          </a:xfrm>
        </p:spPr>
        <p:txBody>
          <a:bodyPr>
            <a:normAutofit/>
          </a:bodyPr>
          <a:lstStyle/>
          <a:p>
            <a:pPr>
              <a:defRPr/>
            </a:pPr>
            <a:r>
              <a:rPr lang="en-US" sz="2400" dirty="0"/>
              <a:t>The phrase “Feminist Criticism” is an umbrella term for several varieties of critical analysis and interpretation of literature that use as a base some of the assumptions of the feminist movement. </a:t>
            </a:r>
          </a:p>
          <a:p>
            <a:pPr>
              <a:defRPr/>
            </a:pPr>
            <a:r>
              <a:rPr lang="en-US" sz="2400" dirty="0"/>
              <a:t>Several other </a:t>
            </a:r>
            <a:r>
              <a:rPr lang="en-US" sz="2400" i="1" dirty="0"/>
              <a:t>distinct </a:t>
            </a:r>
            <a:r>
              <a:rPr lang="en-US" sz="2400" dirty="0"/>
              <a:t>types of criticism have branched off from Feminist Criticism—for example, Queer Theory and Gender Studies; both grew out of ideas originally developed by feminist critics. </a:t>
            </a:r>
          </a:p>
          <a:p>
            <a:pPr>
              <a:defRPr/>
            </a:pPr>
            <a:r>
              <a:rPr lang="en-US" sz="2400" dirty="0"/>
              <a:t>Feminist Criticism and related theories are unapologetically political—critics who use these theories share the strong belief that examining literature through the lens of Feminist Criticism can be a tool for social and political awareness and for change. </a:t>
            </a:r>
          </a:p>
          <a:p>
            <a:pPr>
              <a:defRPr/>
            </a:pPr>
            <a:endParaRPr lang="en-US" dirty="0"/>
          </a:p>
          <a:p>
            <a:pPr>
              <a:defRPr/>
            </a:pPr>
            <a:endParaRPr lang="en-US" dirty="0"/>
          </a:p>
        </p:txBody>
      </p:sp>
    </p:spTree>
    <p:extLst>
      <p:ext uri="{BB962C8B-B14F-4D97-AF65-F5344CB8AC3E}">
        <p14:creationId xmlns:p14="http://schemas.microsoft.com/office/powerpoint/2010/main" val="1733523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D958977E-411E-4E12-B287-B6E99B4C62CC}"/>
              </a:ext>
            </a:extLst>
          </p:cNvPr>
          <p:cNvSpPr>
            <a:spLocks noGrp="1"/>
          </p:cNvSpPr>
          <p:nvPr>
            <p:ph type="title"/>
          </p:nvPr>
        </p:nvSpPr>
        <p:spPr>
          <a:xfrm>
            <a:off x="3901734" y="490121"/>
            <a:ext cx="4176945" cy="912181"/>
          </a:xfrm>
        </p:spPr>
        <p:txBody>
          <a:bodyPr/>
          <a:lstStyle/>
          <a:p>
            <a:r>
              <a:rPr lang="en-US" altLang="en-US" dirty="0"/>
              <a:t>Important Terms</a:t>
            </a:r>
          </a:p>
        </p:txBody>
      </p:sp>
      <p:sp>
        <p:nvSpPr>
          <p:cNvPr id="3" name="Content Placeholder 2">
            <a:extLst>
              <a:ext uri="{FF2B5EF4-FFF2-40B4-BE49-F238E27FC236}">
                <a16:creationId xmlns:a16="http://schemas.microsoft.com/office/drawing/2014/main" id="{CBD705B7-03C5-4383-9BA2-062CC3F63107}"/>
              </a:ext>
            </a:extLst>
          </p:cNvPr>
          <p:cNvSpPr>
            <a:spLocks noGrp="1"/>
          </p:cNvSpPr>
          <p:nvPr>
            <p:ph idx="1"/>
          </p:nvPr>
        </p:nvSpPr>
        <p:spPr>
          <a:xfrm>
            <a:off x="1242875" y="1704512"/>
            <a:ext cx="10360240" cy="4536490"/>
          </a:xfrm>
        </p:spPr>
        <p:txBody>
          <a:bodyPr>
            <a:normAutofit/>
          </a:bodyPr>
          <a:lstStyle/>
          <a:p>
            <a:pPr>
              <a:defRPr/>
            </a:pPr>
            <a:r>
              <a:rPr lang="en-US" sz="2400" b="1" dirty="0"/>
              <a:t>Patriarchy:</a:t>
            </a:r>
            <a:r>
              <a:rPr lang="en-US" sz="2400" dirty="0"/>
              <a:t> </a:t>
            </a:r>
            <a:r>
              <a:rPr lang="en-US" sz="2400" dirty="0">
                <a:solidFill>
                  <a:srgbClr val="FF0000"/>
                </a:solidFill>
              </a:rPr>
              <a:t>a system of beliefs and social practices </a:t>
            </a:r>
            <a:r>
              <a:rPr lang="en-US" sz="2400" dirty="0"/>
              <a:t>that supports male dominance by denying women access to power, privileging issues/voices that are seen as “masculine” over those that are “feminine,” and exerting control over women’s bodies and sexualities. </a:t>
            </a:r>
          </a:p>
          <a:p>
            <a:pPr>
              <a:defRPr/>
            </a:pPr>
            <a:r>
              <a:rPr lang="en-US" sz="2400" b="1" dirty="0"/>
              <a:t>Gender:</a:t>
            </a:r>
            <a:r>
              <a:rPr lang="en-US" sz="2400" dirty="0"/>
              <a:t> A socially constructed set of expectations for what is “masculine” and what is “feminine.” (As opposed to “sex,” which is biological.) </a:t>
            </a:r>
          </a:p>
          <a:p>
            <a:pPr>
              <a:defRPr/>
            </a:pPr>
            <a:r>
              <a:rPr lang="en-US" sz="2400" b="1" dirty="0"/>
              <a:t>Essentialism: </a:t>
            </a:r>
            <a:r>
              <a:rPr lang="en-US" sz="2400" dirty="0"/>
              <a:t>The belief that every woman is </a:t>
            </a:r>
            <a:r>
              <a:rPr lang="en-US" sz="2400" i="1" dirty="0"/>
              <a:t>inherently </a:t>
            </a:r>
            <a:r>
              <a:rPr lang="en-US" sz="2400" dirty="0"/>
              <a:t>different </a:t>
            </a:r>
            <a:r>
              <a:rPr lang="en-US" sz="2400" i="1" dirty="0"/>
              <a:t>because she is a woman. </a:t>
            </a:r>
            <a:r>
              <a:rPr lang="en-US" sz="2400" dirty="0"/>
              <a:t>(Some early feminists used this idea to say that these differences should be identified and celebrated, but many feminists now see essentialism as outdated and prone to abuse.) </a:t>
            </a:r>
          </a:p>
          <a:p>
            <a:pPr marL="0" indent="0">
              <a:buNone/>
              <a:defRPr/>
            </a:pPr>
            <a:endParaRPr lang="en-US" dirty="0"/>
          </a:p>
        </p:txBody>
      </p:sp>
    </p:spTree>
    <p:extLst>
      <p:ext uri="{BB962C8B-B14F-4D97-AF65-F5344CB8AC3E}">
        <p14:creationId xmlns:p14="http://schemas.microsoft.com/office/powerpoint/2010/main" val="279465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27D9BB5D-2415-44B0-B68B-0D18236B9451}"/>
              </a:ext>
            </a:extLst>
          </p:cNvPr>
          <p:cNvSpPr>
            <a:spLocks noGrp="1"/>
          </p:cNvSpPr>
          <p:nvPr>
            <p:ph type="title"/>
          </p:nvPr>
        </p:nvSpPr>
        <p:spPr>
          <a:xfrm>
            <a:off x="1020931" y="685801"/>
            <a:ext cx="10622132" cy="947691"/>
          </a:xfrm>
        </p:spPr>
        <p:txBody>
          <a:bodyPr/>
          <a:lstStyle/>
          <a:p>
            <a:r>
              <a:rPr lang="en-US" altLang="en-US" dirty="0"/>
              <a:t>What questions might a feminist critic ask?</a:t>
            </a:r>
          </a:p>
        </p:txBody>
      </p:sp>
      <p:sp>
        <p:nvSpPr>
          <p:cNvPr id="3" name="Content Placeholder 2">
            <a:extLst>
              <a:ext uri="{FF2B5EF4-FFF2-40B4-BE49-F238E27FC236}">
                <a16:creationId xmlns:a16="http://schemas.microsoft.com/office/drawing/2014/main" id="{3DCEA95B-2F93-4466-9F0A-2796192F450A}"/>
              </a:ext>
            </a:extLst>
          </p:cNvPr>
          <p:cNvSpPr>
            <a:spLocks noGrp="1"/>
          </p:cNvSpPr>
          <p:nvPr>
            <p:ph idx="1"/>
          </p:nvPr>
        </p:nvSpPr>
        <p:spPr>
          <a:xfrm>
            <a:off x="1020931" y="1811045"/>
            <a:ext cx="10804124" cy="4500978"/>
          </a:xfrm>
        </p:spPr>
        <p:txBody>
          <a:bodyPr>
            <a:normAutofit/>
          </a:bodyPr>
          <a:lstStyle/>
          <a:p>
            <a:pPr marL="514350" indent="-514350">
              <a:buFont typeface="+mj-lt"/>
              <a:buAutoNum type="arabicPeriod"/>
              <a:defRPr/>
            </a:pPr>
            <a:r>
              <a:rPr lang="en-US" sz="2200" dirty="0"/>
              <a:t>In what ways is </a:t>
            </a:r>
            <a:r>
              <a:rPr lang="en-US" sz="2200" i="1" dirty="0"/>
              <a:t>patriarchy </a:t>
            </a:r>
            <a:r>
              <a:rPr lang="en-US" sz="2200" dirty="0"/>
              <a:t>present in a particular work? How are the effects of patriarchy evident in the lives and attitudes of the characters? Do any characters show signs of resistance to patriarchy? If so, how is this resistance portrayed? </a:t>
            </a:r>
          </a:p>
          <a:p>
            <a:pPr marL="514350" indent="-514350">
              <a:buFont typeface="+mj-lt"/>
              <a:buAutoNum type="arabicPeriod"/>
              <a:defRPr/>
            </a:pPr>
            <a:r>
              <a:rPr lang="en-US" sz="2200" dirty="0"/>
              <a:t>How are the concerns unique to women in a particular place/time portrayed in the work? To what extent does this portrayal </a:t>
            </a:r>
            <a:r>
              <a:rPr lang="en-US" sz="2200" i="1" dirty="0"/>
              <a:t>value</a:t>
            </a:r>
            <a:r>
              <a:rPr lang="en-US" sz="2200" dirty="0"/>
              <a:t> or </a:t>
            </a:r>
            <a:r>
              <a:rPr lang="en-US" sz="2200" i="1" dirty="0"/>
              <a:t>critique</a:t>
            </a:r>
            <a:r>
              <a:rPr lang="en-US" sz="2200" dirty="0"/>
              <a:t> those concerns? </a:t>
            </a:r>
          </a:p>
          <a:p>
            <a:pPr marL="533400" indent="-533400">
              <a:buFont typeface="Wingdings" panose="05000000000000000000" pitchFamily="2" charset="2"/>
              <a:buAutoNum type="arabicPeriod"/>
              <a:defRPr/>
            </a:pPr>
            <a:r>
              <a:rPr lang="en-US" sz="2200" dirty="0"/>
              <a:t>To what extent does the representation of women (and men) in the work reflect the time and place in which the work was written? Does the author present the work from within a predominantly male or female perspective?</a:t>
            </a:r>
          </a:p>
          <a:p>
            <a:pPr marL="533400" indent="-533400">
              <a:buFont typeface="Wingdings" panose="05000000000000000000" pitchFamily="2" charset="2"/>
              <a:buAutoNum type="arabicPeriod"/>
              <a:defRPr/>
            </a:pPr>
            <a:r>
              <a:rPr lang="en-US" sz="2200" dirty="0"/>
              <a:t>How are the relationships between men and women presented in the work? How do the facts or contexts of the author’s life relate to the presentation of men and women in the work? How do other works by the author correspond to this one in their depiction of the power relationships between men and women?</a:t>
            </a:r>
          </a:p>
          <a:p>
            <a:pPr marL="0" indent="0">
              <a:buNone/>
              <a:defRPr/>
            </a:pPr>
            <a:endParaRPr lang="en-US" dirty="0"/>
          </a:p>
        </p:txBody>
      </p:sp>
    </p:spTree>
    <p:extLst>
      <p:ext uri="{BB962C8B-B14F-4D97-AF65-F5344CB8AC3E}">
        <p14:creationId xmlns:p14="http://schemas.microsoft.com/office/powerpoint/2010/main" val="1475785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C2CD6023-43BE-45DF-A8EE-0C1C88CDFD6B}"/>
              </a:ext>
            </a:extLst>
          </p:cNvPr>
          <p:cNvSpPr>
            <a:spLocks noGrp="1" noChangeArrowheads="1"/>
          </p:cNvSpPr>
          <p:nvPr>
            <p:ph idx="1"/>
          </p:nvPr>
        </p:nvSpPr>
        <p:spPr>
          <a:xfrm>
            <a:off x="1295400" y="1490662"/>
            <a:ext cx="9601200" cy="2581275"/>
          </a:xfrm>
        </p:spPr>
        <p:txBody>
          <a:bodyPr/>
          <a:lstStyle/>
          <a:p>
            <a:r>
              <a:rPr lang="en-CA" altLang="en-US" sz="2800" dirty="0"/>
              <a:t>Talking about experiences enhances our enjoyment of them</a:t>
            </a:r>
          </a:p>
          <a:p>
            <a:r>
              <a:rPr lang="en-CA" altLang="en-US" sz="2800" dirty="0"/>
              <a:t>Talking about experiences involves the search for meaning which increases our understanding of them</a:t>
            </a:r>
          </a:p>
          <a:p>
            <a:r>
              <a:rPr lang="en-CA" altLang="en-US" sz="2800" dirty="0"/>
              <a:t>Because Socrates said so:  "The life which is unexamined is not worth living."</a:t>
            </a:r>
          </a:p>
        </p:txBody>
      </p:sp>
      <p:sp>
        <p:nvSpPr>
          <p:cNvPr id="8194" name="Rectangle 2">
            <a:extLst>
              <a:ext uri="{FF2B5EF4-FFF2-40B4-BE49-F238E27FC236}">
                <a16:creationId xmlns:a16="http://schemas.microsoft.com/office/drawing/2014/main" id="{F48F74D7-EC57-4D17-ADC5-39BE06FA011A}"/>
              </a:ext>
            </a:extLst>
          </p:cNvPr>
          <p:cNvSpPr>
            <a:spLocks noGrp="1" noChangeArrowheads="1"/>
          </p:cNvSpPr>
          <p:nvPr>
            <p:ph type="title"/>
          </p:nvPr>
        </p:nvSpPr>
        <p:spPr>
          <a:xfrm>
            <a:off x="1371600" y="685800"/>
            <a:ext cx="10401300" cy="981075"/>
          </a:xfrm>
        </p:spPr>
        <p:txBody>
          <a:bodyPr rtlCol="0">
            <a:normAutofit/>
          </a:bodyPr>
          <a:lstStyle/>
          <a:p>
            <a:pPr>
              <a:defRPr/>
            </a:pPr>
            <a:r>
              <a:rPr lang="en-CA" altLang="en-US" dirty="0"/>
              <a:t>Why do we have to analyze </a:t>
            </a:r>
            <a:r>
              <a:rPr lang="en-CA" altLang="en-US" i="1" dirty="0"/>
              <a:t>everything</a:t>
            </a:r>
            <a:r>
              <a:rPr lang="en-CA" altLang="en-US" dirty="0"/>
              <a:t>?</a:t>
            </a:r>
          </a:p>
        </p:txBody>
      </p:sp>
      <p:sp>
        <p:nvSpPr>
          <p:cNvPr id="4" name="Rectangle 3">
            <a:extLst>
              <a:ext uri="{FF2B5EF4-FFF2-40B4-BE49-F238E27FC236}">
                <a16:creationId xmlns:a16="http://schemas.microsoft.com/office/drawing/2014/main" id="{92E62030-630F-468E-81F6-7C7420D5505F}"/>
              </a:ext>
            </a:extLst>
          </p:cNvPr>
          <p:cNvSpPr txBox="1">
            <a:spLocks noChangeArrowheads="1"/>
          </p:cNvSpPr>
          <p:nvPr/>
        </p:nvSpPr>
        <p:spPr>
          <a:xfrm>
            <a:off x="1047749" y="4200525"/>
            <a:ext cx="10410825" cy="220027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lvl="1">
              <a:buFontTx/>
              <a:buNone/>
            </a:pPr>
            <a:r>
              <a:rPr lang="en-CA" altLang="en-US" sz="2400" b="1" dirty="0">
                <a:solidFill>
                  <a:schemeClr val="tx1"/>
                </a:solidFill>
              </a:rPr>
              <a:t>Literary criticism helps us to understand important elements of the text</a:t>
            </a:r>
          </a:p>
          <a:p>
            <a:pPr lvl="1"/>
            <a:r>
              <a:rPr lang="en-CA" altLang="en-US" dirty="0"/>
              <a:t>its structure</a:t>
            </a:r>
          </a:p>
          <a:p>
            <a:pPr lvl="1"/>
            <a:r>
              <a:rPr lang="en-CA" altLang="en-US" dirty="0"/>
              <a:t>its context:  social, economic, historical</a:t>
            </a:r>
          </a:p>
          <a:p>
            <a:pPr lvl="1"/>
            <a:r>
              <a:rPr lang="en-CA" altLang="en-US" dirty="0"/>
              <a:t>what is written</a:t>
            </a:r>
          </a:p>
          <a:p>
            <a:pPr lvl="1"/>
            <a:r>
              <a:rPr lang="en-CA" altLang="en-US" dirty="0"/>
              <a:t>how the text manipulates the reader</a:t>
            </a:r>
          </a:p>
          <a:p>
            <a:endParaRPr lang="en-CA" altLang="en-US" dirty="0"/>
          </a:p>
        </p:txBody>
      </p:sp>
      <p:pic>
        <p:nvPicPr>
          <p:cNvPr id="5" name="Picture 5" descr="C:\Documents and Settings\ksloan.INFO\Local Settings\Temporary Internet Files\Content.IE5\EFGSZUV7\MCBS01145_0000[1].wmf">
            <a:extLst>
              <a:ext uri="{FF2B5EF4-FFF2-40B4-BE49-F238E27FC236}">
                <a16:creationId xmlns:a16="http://schemas.microsoft.com/office/drawing/2014/main" id="{13B6A45E-E707-4A30-85AC-0331B81FD2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4363" y="4724399"/>
            <a:ext cx="1586760"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1824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12F14265-71E5-485C-AFF2-2D648671F93E}"/>
              </a:ext>
            </a:extLst>
          </p:cNvPr>
          <p:cNvSpPr>
            <a:spLocks noGrp="1" noChangeArrowheads="1"/>
          </p:cNvSpPr>
          <p:nvPr>
            <p:ph type="title"/>
          </p:nvPr>
        </p:nvSpPr>
        <p:spPr>
          <a:xfrm>
            <a:off x="1387816" y="468297"/>
            <a:ext cx="10687049" cy="914400"/>
          </a:xfrm>
        </p:spPr>
        <p:txBody>
          <a:bodyPr/>
          <a:lstStyle/>
          <a:p>
            <a:pPr eaLnBrk="1" hangingPunct="1"/>
            <a:r>
              <a:rPr lang="en-US" altLang="en-US" dirty="0"/>
              <a:t>Example: A Feminist Reading of </a:t>
            </a:r>
            <a:r>
              <a:rPr lang="en-US" altLang="en-US" i="1" dirty="0"/>
              <a:t>Cinderella</a:t>
            </a:r>
            <a:endParaRPr lang="en-US" altLang="en-US" dirty="0"/>
          </a:p>
        </p:txBody>
      </p:sp>
      <p:sp>
        <p:nvSpPr>
          <p:cNvPr id="28675" name="Rectangle 3">
            <a:extLst>
              <a:ext uri="{FF2B5EF4-FFF2-40B4-BE49-F238E27FC236}">
                <a16:creationId xmlns:a16="http://schemas.microsoft.com/office/drawing/2014/main" id="{DA2E5549-5BB1-46F6-88E9-990CD54EFF0A}"/>
              </a:ext>
            </a:extLst>
          </p:cNvPr>
          <p:cNvSpPr>
            <a:spLocks noGrp="1" noChangeArrowheads="1"/>
          </p:cNvSpPr>
          <p:nvPr>
            <p:ph type="body" sz="half" idx="1"/>
          </p:nvPr>
        </p:nvSpPr>
        <p:spPr>
          <a:xfrm>
            <a:off x="958788" y="1449279"/>
            <a:ext cx="6205491" cy="5102442"/>
          </a:xfrm>
        </p:spPr>
        <p:txBody>
          <a:bodyPr>
            <a:normAutofit fontScale="92500" lnSpcReduction="10000"/>
          </a:bodyPr>
          <a:lstStyle/>
          <a:p>
            <a:pPr eaLnBrk="1" hangingPunct="1"/>
            <a:r>
              <a:rPr lang="en-US" altLang="en-US" sz="2400" dirty="0"/>
              <a:t>As a single, young woman, Cinderella is without means or opportunity because she is unattached to a father or a husband. </a:t>
            </a:r>
          </a:p>
          <a:p>
            <a:pPr eaLnBrk="1" hangingPunct="1"/>
            <a:r>
              <a:rPr lang="en-US" altLang="en-US" sz="2400" dirty="0"/>
              <a:t>It is only through the magic of a fairy godmother that she can be made presentable and meet the prince AND he is the only means of her escaping her plight.  </a:t>
            </a:r>
          </a:p>
          <a:p>
            <a:pPr eaLnBrk="1" hangingPunct="1"/>
            <a:r>
              <a:rPr lang="en-US" altLang="en-US" sz="2400" dirty="0"/>
              <a:t>What skills does she have? She is beautiful, can sing well, and is kind. These are highlighted as the desirable qualities in a woman (hence, her UGLY stepsisters who are portrayed as undesirable).</a:t>
            </a:r>
          </a:p>
          <a:p>
            <a:r>
              <a:rPr lang="en-US" altLang="en-US" sz="2400" dirty="0"/>
              <a:t>A Feminist Critic might conclude that this story depicts the historical and economic realities of women’s lives, or, that it represents oppressive, patriarchal gender expectations of women.</a:t>
            </a:r>
          </a:p>
        </p:txBody>
      </p:sp>
      <p:pic>
        <p:nvPicPr>
          <p:cNvPr id="3" name="Picture 2">
            <a:extLst>
              <a:ext uri="{FF2B5EF4-FFF2-40B4-BE49-F238E27FC236}">
                <a16:creationId xmlns:a16="http://schemas.microsoft.com/office/drawing/2014/main" id="{717A5DF9-EDBC-46D8-A7B6-C69766F528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3964" y="1382697"/>
            <a:ext cx="2446329" cy="4970495"/>
          </a:xfrm>
          <a:prstGeom prst="rect">
            <a:avLst/>
          </a:prstGeom>
        </p:spPr>
      </p:pic>
    </p:spTree>
    <p:extLst>
      <p:ext uri="{BB962C8B-B14F-4D97-AF65-F5344CB8AC3E}">
        <p14:creationId xmlns:p14="http://schemas.microsoft.com/office/powerpoint/2010/main" val="3682208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1150F8C6-2568-46F8-8892-D1FE7A6DA9BF}"/>
              </a:ext>
            </a:extLst>
          </p:cNvPr>
          <p:cNvSpPr>
            <a:spLocks noGrp="1" noChangeArrowheads="1"/>
          </p:cNvSpPr>
          <p:nvPr>
            <p:ph type="title"/>
          </p:nvPr>
        </p:nvSpPr>
        <p:spPr>
          <a:xfrm>
            <a:off x="1295400" y="803427"/>
            <a:ext cx="9601200" cy="805649"/>
          </a:xfrm>
        </p:spPr>
        <p:txBody>
          <a:bodyPr/>
          <a:lstStyle/>
          <a:p>
            <a:pPr algn="ctr" eaLnBrk="1" hangingPunct="1"/>
            <a:r>
              <a:rPr lang="en-US" altLang="en-US" dirty="0"/>
              <a:t>Gender Studies &amp; Literary Criticism </a:t>
            </a:r>
          </a:p>
        </p:txBody>
      </p:sp>
      <p:sp>
        <p:nvSpPr>
          <p:cNvPr id="26627" name="Rectangle 3">
            <a:extLst>
              <a:ext uri="{FF2B5EF4-FFF2-40B4-BE49-F238E27FC236}">
                <a16:creationId xmlns:a16="http://schemas.microsoft.com/office/drawing/2014/main" id="{8F015EA1-4638-4AD4-BF05-97843136F784}"/>
              </a:ext>
            </a:extLst>
          </p:cNvPr>
          <p:cNvSpPr>
            <a:spLocks noGrp="1" noChangeArrowheads="1"/>
          </p:cNvSpPr>
          <p:nvPr>
            <p:ph type="body" idx="1"/>
          </p:nvPr>
        </p:nvSpPr>
        <p:spPr>
          <a:xfrm>
            <a:off x="1012054" y="1855433"/>
            <a:ext cx="10981677" cy="4270159"/>
          </a:xfrm>
        </p:spPr>
        <p:txBody>
          <a:bodyPr>
            <a:normAutofit/>
          </a:bodyPr>
          <a:lstStyle/>
          <a:p>
            <a:pPr>
              <a:lnSpc>
                <a:spcPct val="90000"/>
              </a:lnSpc>
            </a:pPr>
            <a:r>
              <a:rPr lang="en-US" altLang="en-US" sz="2800" dirty="0"/>
              <a:t>Gender criticism analyzes literature specifically through the lens of socially-constructed gender roles. </a:t>
            </a:r>
          </a:p>
          <a:p>
            <a:pPr>
              <a:lnSpc>
                <a:spcPct val="90000"/>
              </a:lnSpc>
            </a:pPr>
            <a:r>
              <a:rPr lang="en-US" altLang="en-US" sz="2800" dirty="0"/>
              <a:t>Many Gender Critics see a difference between </a:t>
            </a:r>
            <a:r>
              <a:rPr lang="en-US" altLang="en-US" sz="2800" i="1" dirty="0"/>
              <a:t>gender </a:t>
            </a:r>
            <a:r>
              <a:rPr lang="en-US" altLang="en-US" sz="2800" dirty="0"/>
              <a:t>(which is socially constructed) and </a:t>
            </a:r>
            <a:r>
              <a:rPr lang="en-US" altLang="en-US" sz="2800" i="1" dirty="0"/>
              <a:t>sex</a:t>
            </a:r>
            <a:r>
              <a:rPr lang="en-US" altLang="en-US" sz="2800" dirty="0"/>
              <a:t> (which is biological). </a:t>
            </a:r>
          </a:p>
          <a:p>
            <a:pPr>
              <a:lnSpc>
                <a:spcPct val="90000"/>
              </a:lnSpc>
            </a:pPr>
            <a:r>
              <a:rPr lang="en-US" altLang="en-US" sz="2800" dirty="0"/>
              <a:t>This means that ideas about "typically" masculine or feminine traits and behaviors are products of culture and social conditioning. </a:t>
            </a:r>
          </a:p>
          <a:p>
            <a:pPr>
              <a:lnSpc>
                <a:spcPct val="90000"/>
              </a:lnSpc>
            </a:pPr>
            <a:r>
              <a:rPr lang="en-US" altLang="en-US" sz="2800" dirty="0"/>
              <a:t>Gender Critics are interested in how works of literature either </a:t>
            </a:r>
            <a:r>
              <a:rPr lang="en-US" altLang="en-US" sz="2800" i="1" dirty="0"/>
              <a:t>support </a:t>
            </a:r>
            <a:r>
              <a:rPr lang="en-US" altLang="en-US" sz="2800" dirty="0"/>
              <a:t>or </a:t>
            </a:r>
            <a:r>
              <a:rPr lang="en-US" altLang="en-US" sz="2800" i="1" dirty="0"/>
              <a:t>undermine </a:t>
            </a:r>
            <a:r>
              <a:rPr lang="en-US" altLang="en-US" sz="2800" dirty="0"/>
              <a:t>the "standards" of masculine/feminine behavior and identity held by the culture in which they were produced.</a:t>
            </a:r>
          </a:p>
          <a:p>
            <a:endParaRPr lang="en-US" altLang="en-US" dirty="0"/>
          </a:p>
          <a:p>
            <a:pPr eaLnBrk="1" hangingPunct="1">
              <a:lnSpc>
                <a:spcPct val="90000"/>
              </a:lnSpc>
            </a:pPr>
            <a:endParaRPr lang="en-US" altLang="en-US" dirty="0"/>
          </a:p>
        </p:txBody>
      </p:sp>
    </p:spTree>
    <p:extLst>
      <p:ext uri="{BB962C8B-B14F-4D97-AF65-F5344CB8AC3E}">
        <p14:creationId xmlns:p14="http://schemas.microsoft.com/office/powerpoint/2010/main" val="2443132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56A1B-E882-4F55-9384-A8CE2AB15AC9}"/>
              </a:ext>
            </a:extLst>
          </p:cNvPr>
          <p:cNvSpPr>
            <a:spLocks noGrp="1"/>
          </p:cNvSpPr>
          <p:nvPr>
            <p:ph type="title"/>
          </p:nvPr>
        </p:nvSpPr>
        <p:spPr>
          <a:xfrm>
            <a:off x="1371600" y="685800"/>
            <a:ext cx="9601200" cy="903303"/>
          </a:xfrm>
        </p:spPr>
        <p:txBody>
          <a:bodyPr/>
          <a:lstStyle/>
          <a:p>
            <a:pPr>
              <a:defRPr/>
            </a:pPr>
            <a:r>
              <a:rPr lang="en-GB" dirty="0">
                <a:solidFill>
                  <a:schemeClr val="tx2">
                    <a:satMod val="200000"/>
                  </a:schemeClr>
                </a:solidFill>
              </a:rPr>
              <a:t>Queer Theory &amp; Literary Criticism</a:t>
            </a:r>
          </a:p>
        </p:txBody>
      </p:sp>
      <p:sp>
        <p:nvSpPr>
          <p:cNvPr id="3" name="Content Placeholder 2">
            <a:extLst>
              <a:ext uri="{FF2B5EF4-FFF2-40B4-BE49-F238E27FC236}">
                <a16:creationId xmlns:a16="http://schemas.microsoft.com/office/drawing/2014/main" id="{25C05998-246C-4FAF-9EC1-64F57EF36505}"/>
              </a:ext>
            </a:extLst>
          </p:cNvPr>
          <p:cNvSpPr>
            <a:spLocks noGrp="1"/>
          </p:cNvSpPr>
          <p:nvPr>
            <p:ph idx="1"/>
          </p:nvPr>
        </p:nvSpPr>
        <p:spPr>
          <a:xfrm>
            <a:off x="1052004" y="1589103"/>
            <a:ext cx="10577744" cy="5086905"/>
          </a:xfrm>
        </p:spPr>
        <p:txBody>
          <a:bodyPr>
            <a:normAutofit/>
          </a:bodyPr>
          <a:lstStyle/>
          <a:p>
            <a:r>
              <a:rPr lang="en-US" altLang="en-US" sz="2400" dirty="0"/>
              <a:t>A newer segment of gender criticism—queer theory—</a:t>
            </a:r>
            <a:r>
              <a:rPr lang="en-GB" sz="2400" dirty="0"/>
              <a:t>emerged in the early 1990s out of the fields of LGBT studies and feminist studies: </a:t>
            </a:r>
          </a:p>
          <a:p>
            <a:pPr marL="941832" lvl="1">
              <a:spcAft>
                <a:spcPts val="0"/>
              </a:spcAft>
              <a:buFont typeface="Wingdings"/>
              <a:buChar char=""/>
              <a:defRPr/>
            </a:pPr>
            <a:r>
              <a:rPr lang="en-GB" sz="2400" dirty="0"/>
              <a:t>explores and challenges the way in which heterosexuality is constructed as normal, and the way in which media/culture has limited the representations of gay men and women.</a:t>
            </a:r>
          </a:p>
          <a:p>
            <a:pPr marL="941832" lvl="1">
              <a:spcAft>
                <a:spcPts val="0"/>
              </a:spcAft>
              <a:buFont typeface="Wingdings"/>
              <a:buChar char=""/>
              <a:defRPr/>
            </a:pPr>
            <a:r>
              <a:rPr lang="en-GB" sz="2400" dirty="0"/>
              <a:t>challenges the traditionally held assumptions that there is a binary divide between being gay and heterosexual; also often suggests sexual identity is more fluid (just as gender is fluid and non-binary)</a:t>
            </a:r>
          </a:p>
          <a:p>
            <a:r>
              <a:rPr lang="en-US" altLang="en-US" sz="2400" dirty="0"/>
              <a:t>When examining canonical or older literary texts, queer theory looks for the influence of homosexuality; however, research of this type is fairly difficult because homosexuality was largely suppressed in Europe and America, and it hasn’t been openly discussed until the last few decades. </a:t>
            </a:r>
          </a:p>
          <a:p>
            <a:pPr marL="411480">
              <a:spcAft>
                <a:spcPts val="0"/>
              </a:spcAft>
              <a:buFont typeface="Wingdings"/>
              <a:buChar char=""/>
              <a:defRPr/>
            </a:pPr>
            <a:endParaRPr lang="en-GB" dirty="0"/>
          </a:p>
        </p:txBody>
      </p:sp>
    </p:spTree>
    <p:extLst>
      <p:ext uri="{BB962C8B-B14F-4D97-AF65-F5344CB8AC3E}">
        <p14:creationId xmlns:p14="http://schemas.microsoft.com/office/powerpoint/2010/main" val="1815077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2240CF28-EE96-4189-87E6-8D419872A131}"/>
              </a:ext>
            </a:extLst>
          </p:cNvPr>
          <p:cNvSpPr>
            <a:spLocks noGrp="1" noChangeArrowheads="1"/>
          </p:cNvSpPr>
          <p:nvPr>
            <p:ph type="title"/>
          </p:nvPr>
        </p:nvSpPr>
        <p:spPr>
          <a:xfrm>
            <a:off x="1065320" y="443313"/>
            <a:ext cx="7306324" cy="772927"/>
          </a:xfrm>
        </p:spPr>
        <p:txBody>
          <a:bodyPr rtlCol="0">
            <a:normAutofit/>
          </a:bodyPr>
          <a:lstStyle/>
          <a:p>
            <a:pPr>
              <a:defRPr/>
            </a:pPr>
            <a:r>
              <a:rPr lang="en-US" sz="4000" dirty="0"/>
              <a:t>A Note on the "Literary Canon" </a:t>
            </a:r>
          </a:p>
        </p:txBody>
      </p:sp>
      <p:sp>
        <p:nvSpPr>
          <p:cNvPr id="6147" name="Rectangle 3">
            <a:extLst>
              <a:ext uri="{FF2B5EF4-FFF2-40B4-BE49-F238E27FC236}">
                <a16:creationId xmlns:a16="http://schemas.microsoft.com/office/drawing/2014/main" id="{0C4A022B-BA2C-457B-AD52-62D01A001A27}"/>
              </a:ext>
            </a:extLst>
          </p:cNvPr>
          <p:cNvSpPr>
            <a:spLocks noGrp="1" noChangeArrowheads="1"/>
          </p:cNvSpPr>
          <p:nvPr>
            <p:ph type="body" idx="1"/>
          </p:nvPr>
        </p:nvSpPr>
        <p:spPr>
          <a:xfrm>
            <a:off x="949910" y="1125816"/>
            <a:ext cx="7865617" cy="5288871"/>
          </a:xfrm>
        </p:spPr>
        <p:txBody>
          <a:bodyPr>
            <a:normAutofit/>
          </a:bodyPr>
          <a:lstStyle/>
          <a:p>
            <a:pPr eaLnBrk="1" hangingPunct="1">
              <a:lnSpc>
                <a:spcPct val="90000"/>
              </a:lnSpc>
            </a:pPr>
            <a:r>
              <a:rPr lang="en-US" altLang="en-US" b="1" dirty="0"/>
              <a:t>Definition of “Canon:” </a:t>
            </a:r>
            <a:r>
              <a:rPr lang="en-US" altLang="en-US" dirty="0"/>
              <a:t>Originally, the term "canon" applied to the books of the Bible that were accepted as "divinely inspired."  (The word "canon" comes from a Greek word meaning "rule" or "measure.") Therefore, the group of books that was accepted at any given time was referred to as the "canon of scripture," and books </a:t>
            </a:r>
            <a:r>
              <a:rPr lang="en-US" altLang="en-US" i="1" dirty="0"/>
              <a:t>outside </a:t>
            </a:r>
            <a:r>
              <a:rPr lang="en-US" altLang="en-US" dirty="0"/>
              <a:t>of that canon were referred to as "non-canonical." </a:t>
            </a:r>
          </a:p>
          <a:p>
            <a:pPr eaLnBrk="1" hangingPunct="1">
              <a:lnSpc>
                <a:spcPct val="90000"/>
              </a:lnSpc>
            </a:pPr>
            <a:r>
              <a:rPr lang="en-US" altLang="en-US" dirty="0"/>
              <a:t>The idea of the "Literary Canon" says that over time, teachers, academics, writers, and public opinion have, consciously or unconsciously, </a:t>
            </a:r>
            <a:r>
              <a:rPr lang="en-US" altLang="en-US" i="1" dirty="0"/>
              <a:t>chosen</a:t>
            </a:r>
            <a:r>
              <a:rPr lang="en-US" altLang="en-US" dirty="0"/>
              <a:t> works that are considered "worthy" of study.  </a:t>
            </a:r>
          </a:p>
          <a:p>
            <a:pPr eaLnBrk="1" hangingPunct="1">
              <a:lnSpc>
                <a:spcPct val="90000"/>
              </a:lnSpc>
            </a:pPr>
            <a:r>
              <a:rPr lang="en-US" altLang="en-US" dirty="0"/>
              <a:t>This </a:t>
            </a:r>
            <a:r>
              <a:rPr lang="en-US" altLang="en-US" i="1" dirty="0"/>
              <a:t>also </a:t>
            </a:r>
            <a:r>
              <a:rPr lang="en-US" altLang="en-US" dirty="0"/>
              <a:t>means that there must be </a:t>
            </a:r>
            <a:r>
              <a:rPr lang="en-US" altLang="en-US" i="1" dirty="0"/>
              <a:t>other </a:t>
            </a:r>
            <a:r>
              <a:rPr lang="en-US" altLang="en-US" dirty="0"/>
              <a:t>works that are </a:t>
            </a:r>
            <a:r>
              <a:rPr lang="en-US" altLang="en-US" i="1" dirty="0"/>
              <a:t>not </a:t>
            </a:r>
            <a:r>
              <a:rPr lang="en-US" altLang="en-US" dirty="0"/>
              <a:t>"worthy" of study.  (Please note that there was never an actual </a:t>
            </a:r>
            <a:r>
              <a:rPr lang="en-US" altLang="en-US" i="1" dirty="0"/>
              <a:t>list </a:t>
            </a:r>
            <a:r>
              <a:rPr lang="en-US" altLang="en-US" dirty="0"/>
              <a:t>of works in the literary canon, and works have risen and fallen in status over time.) </a:t>
            </a:r>
          </a:p>
          <a:p>
            <a:pPr eaLnBrk="1" hangingPunct="1">
              <a:lnSpc>
                <a:spcPct val="90000"/>
              </a:lnSpc>
            </a:pPr>
            <a:r>
              <a:rPr lang="en-US" altLang="en-US" dirty="0"/>
              <a:t>For much of history, the "literary canon" in Western literature (used broadly to mean literature of places that have their foundation in Greek and Latin cultures… meaning Europe and most of the Americas post-Columbus) has been written by white men. </a:t>
            </a:r>
          </a:p>
          <a:p>
            <a:pPr eaLnBrk="1" hangingPunct="1">
              <a:lnSpc>
                <a:spcPct val="90000"/>
              </a:lnSpc>
            </a:pPr>
            <a:endParaRPr lang="en-US" altLang="en-US" dirty="0"/>
          </a:p>
        </p:txBody>
      </p:sp>
      <p:pic>
        <p:nvPicPr>
          <p:cNvPr id="3" name="Picture 2">
            <a:extLst>
              <a:ext uri="{FF2B5EF4-FFF2-40B4-BE49-F238E27FC236}">
                <a16:creationId xmlns:a16="http://schemas.microsoft.com/office/drawing/2014/main" id="{C2DA33BE-3FCE-4289-8D11-B852E7F78E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0536" y="3205173"/>
            <a:ext cx="2831732" cy="28317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FC233719-08E6-42B0-8FCD-5387D837E3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0937" y="1125816"/>
            <a:ext cx="2990930" cy="15582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00147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B20C3D9-D40F-439E-A540-5121C66838C9}"/>
              </a:ext>
            </a:extLst>
          </p:cNvPr>
          <p:cNvSpPr>
            <a:spLocks noGrp="1" noChangeArrowheads="1"/>
          </p:cNvSpPr>
          <p:nvPr>
            <p:ph type="title"/>
          </p:nvPr>
        </p:nvSpPr>
        <p:spPr>
          <a:xfrm>
            <a:off x="1472954" y="277427"/>
            <a:ext cx="9601200" cy="1485900"/>
          </a:xfrm>
        </p:spPr>
        <p:txBody>
          <a:bodyPr rtlCol="0">
            <a:normAutofit/>
          </a:bodyPr>
          <a:lstStyle/>
          <a:p>
            <a:pPr>
              <a:defRPr/>
            </a:pPr>
            <a:r>
              <a:rPr lang="en-US" sz="4000" dirty="0"/>
              <a:t>So What Does the History of the “Literary Canon” Mean for Feminist Critics?</a:t>
            </a:r>
          </a:p>
        </p:txBody>
      </p:sp>
      <p:sp>
        <p:nvSpPr>
          <p:cNvPr id="8195" name="Rectangle 3">
            <a:extLst>
              <a:ext uri="{FF2B5EF4-FFF2-40B4-BE49-F238E27FC236}">
                <a16:creationId xmlns:a16="http://schemas.microsoft.com/office/drawing/2014/main" id="{214EDB2A-071B-4888-9C8B-AC4022B88420}"/>
              </a:ext>
            </a:extLst>
          </p:cNvPr>
          <p:cNvSpPr>
            <a:spLocks noGrp="1" noChangeArrowheads="1"/>
          </p:cNvSpPr>
          <p:nvPr>
            <p:ph type="body" idx="1"/>
          </p:nvPr>
        </p:nvSpPr>
        <p:spPr>
          <a:xfrm>
            <a:off x="790112" y="1763327"/>
            <a:ext cx="11188823" cy="4488772"/>
          </a:xfrm>
        </p:spPr>
        <p:txBody>
          <a:bodyPr>
            <a:noAutofit/>
          </a:bodyPr>
          <a:lstStyle/>
          <a:p>
            <a:pPr eaLnBrk="1" hangingPunct="1">
              <a:lnSpc>
                <a:spcPct val="90000"/>
              </a:lnSpc>
            </a:pPr>
            <a:r>
              <a:rPr lang="en-US" altLang="en-US" sz="2400" dirty="0"/>
              <a:t>Feminist Critics are often interested in literary representations of women, and in bringing attention to works by women that have historically been overlooked. </a:t>
            </a:r>
          </a:p>
          <a:p>
            <a:pPr eaLnBrk="1" hangingPunct="1">
              <a:lnSpc>
                <a:spcPct val="90000"/>
              </a:lnSpc>
            </a:pPr>
            <a:r>
              <a:rPr lang="en-US" altLang="en-US" sz="2400" dirty="0"/>
              <a:t>Feminist Critics believe that for much of history, the "literary canon" and the field of literary criticism have both been dominated by men, and they seek to expose the effects of this patriarchal mindset.  </a:t>
            </a:r>
          </a:p>
          <a:p>
            <a:pPr eaLnBrk="1" hangingPunct="1">
              <a:lnSpc>
                <a:spcPct val="90000"/>
              </a:lnSpc>
            </a:pPr>
            <a:r>
              <a:rPr lang="en-US" altLang="en-US" sz="2400" dirty="0"/>
              <a:t>By looking at the ways that women's concerns and women's writing has been marginalized, they seek to address the </a:t>
            </a:r>
            <a:r>
              <a:rPr lang="en-US" altLang="en-US" sz="2400" i="1" dirty="0"/>
              <a:t>imbalance </a:t>
            </a:r>
            <a:r>
              <a:rPr lang="en-US" altLang="en-US" sz="2400" dirty="0"/>
              <a:t>that has traditionally persisted in favor of men's writing and men's concerns.</a:t>
            </a:r>
          </a:p>
          <a:p>
            <a:pPr eaLnBrk="1" hangingPunct="1">
              <a:lnSpc>
                <a:spcPct val="90000"/>
              </a:lnSpc>
            </a:pPr>
            <a:r>
              <a:rPr lang="en-US" altLang="en-US" sz="2400" dirty="0"/>
              <a:t>Questioning and disrupting the “literary canon” is of equal concern to other critical approaches that examine historically marginalized groups—LGBT peoples, peoples of color, colonized peoples—as found in African American, Ethnic, and Postcolonial Literary Criticism. </a:t>
            </a:r>
          </a:p>
        </p:txBody>
      </p:sp>
    </p:spTree>
    <p:extLst>
      <p:ext uri="{BB962C8B-B14F-4D97-AF65-F5344CB8AC3E}">
        <p14:creationId xmlns:p14="http://schemas.microsoft.com/office/powerpoint/2010/main" val="3015634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500A9-12DA-40AC-90F0-81266846FEA4}"/>
              </a:ext>
            </a:extLst>
          </p:cNvPr>
          <p:cNvSpPr>
            <a:spLocks noGrp="1"/>
          </p:cNvSpPr>
          <p:nvPr>
            <p:ph type="title"/>
          </p:nvPr>
        </p:nvSpPr>
        <p:spPr>
          <a:xfrm>
            <a:off x="1371600" y="685800"/>
            <a:ext cx="10235682" cy="867792"/>
          </a:xfrm>
        </p:spPr>
        <p:txBody>
          <a:bodyPr>
            <a:normAutofit fontScale="90000"/>
          </a:bodyPr>
          <a:lstStyle/>
          <a:p>
            <a:r>
              <a:rPr lang="en-US" b="1" dirty="0"/>
              <a:t>African American and Ethnic Literary Criticism</a:t>
            </a:r>
            <a:endParaRPr lang="en-US" dirty="0"/>
          </a:p>
        </p:txBody>
      </p:sp>
      <p:sp>
        <p:nvSpPr>
          <p:cNvPr id="3" name="Content Placeholder 2">
            <a:extLst>
              <a:ext uri="{FF2B5EF4-FFF2-40B4-BE49-F238E27FC236}">
                <a16:creationId xmlns:a16="http://schemas.microsoft.com/office/drawing/2014/main" id="{65F569DA-D43C-4646-9677-CF45478BC43D}"/>
              </a:ext>
            </a:extLst>
          </p:cNvPr>
          <p:cNvSpPr>
            <a:spLocks noGrp="1"/>
          </p:cNvSpPr>
          <p:nvPr>
            <p:ph idx="1"/>
          </p:nvPr>
        </p:nvSpPr>
        <p:spPr>
          <a:xfrm>
            <a:off x="7155401" y="1828800"/>
            <a:ext cx="4843765" cy="4343400"/>
          </a:xfrm>
        </p:spPr>
        <p:txBody>
          <a:bodyPr>
            <a:normAutofit/>
          </a:bodyPr>
          <a:lstStyle/>
          <a:p>
            <a:r>
              <a:rPr lang="en-US" sz="2400" dirty="0"/>
              <a:t>Provides a critical lens for examining the historical construction of race, racialized “others,” and subordinated or neglected literatures and literary traditions of people of color</a:t>
            </a:r>
          </a:p>
          <a:p>
            <a:r>
              <a:rPr lang="en-US" sz="2400" dirty="0"/>
              <a:t>Ethnic studies also places emphasis on borders and mixing of identities, cultural traditions, and literary forms</a:t>
            </a:r>
            <a:endParaRPr lang="en-US" sz="2400" b="1" dirty="0"/>
          </a:p>
          <a:p>
            <a:endParaRPr lang="en-US" dirty="0"/>
          </a:p>
        </p:txBody>
      </p:sp>
      <p:pic>
        <p:nvPicPr>
          <p:cNvPr id="5" name="Picture 4">
            <a:extLst>
              <a:ext uri="{FF2B5EF4-FFF2-40B4-BE49-F238E27FC236}">
                <a16:creationId xmlns:a16="http://schemas.microsoft.com/office/drawing/2014/main" id="{59AD55C1-78E3-470B-A8A4-2D08256B17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582553"/>
            <a:ext cx="5465987" cy="4589647"/>
          </a:xfrm>
          <a:prstGeom prst="rect">
            <a:avLst/>
          </a:prstGeom>
        </p:spPr>
      </p:pic>
    </p:spTree>
    <p:extLst>
      <p:ext uri="{BB962C8B-B14F-4D97-AF65-F5344CB8AC3E}">
        <p14:creationId xmlns:p14="http://schemas.microsoft.com/office/powerpoint/2010/main" val="9957939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E0B53-7EEA-4C07-861D-3521BA55A8AB}"/>
              </a:ext>
            </a:extLst>
          </p:cNvPr>
          <p:cNvSpPr>
            <a:spLocks noGrp="1"/>
          </p:cNvSpPr>
          <p:nvPr>
            <p:ph type="title"/>
          </p:nvPr>
        </p:nvSpPr>
        <p:spPr>
          <a:xfrm>
            <a:off x="1371600" y="685800"/>
            <a:ext cx="9601200" cy="858915"/>
          </a:xfrm>
        </p:spPr>
        <p:txBody>
          <a:bodyPr/>
          <a:lstStyle/>
          <a:p>
            <a:r>
              <a:rPr lang="en-US" dirty="0"/>
              <a:t>African American Literary Criticism</a:t>
            </a:r>
          </a:p>
        </p:txBody>
      </p:sp>
      <p:sp>
        <p:nvSpPr>
          <p:cNvPr id="3" name="Content Placeholder 2">
            <a:extLst>
              <a:ext uri="{FF2B5EF4-FFF2-40B4-BE49-F238E27FC236}">
                <a16:creationId xmlns:a16="http://schemas.microsoft.com/office/drawing/2014/main" id="{49B19E7C-9F85-42A4-BDA2-576322500E49}"/>
              </a:ext>
            </a:extLst>
          </p:cNvPr>
          <p:cNvSpPr>
            <a:spLocks noGrp="1"/>
          </p:cNvSpPr>
          <p:nvPr>
            <p:ph idx="1"/>
          </p:nvPr>
        </p:nvSpPr>
        <p:spPr>
          <a:xfrm>
            <a:off x="1371600" y="1482571"/>
            <a:ext cx="9601200" cy="5175681"/>
          </a:xfrm>
        </p:spPr>
        <p:txBody>
          <a:bodyPr>
            <a:normAutofit/>
          </a:bodyPr>
          <a:lstStyle/>
          <a:p>
            <a:r>
              <a:rPr lang="en-US" dirty="0"/>
              <a:t>This approach explores the significance of the African American experience and derives from a sense that black writing and experience comes out of a sociological, political, ideological and cultural situation marked by oppression and separation. </a:t>
            </a:r>
          </a:p>
          <a:p>
            <a:r>
              <a:rPr lang="en-US" dirty="0"/>
              <a:t>African American literary critics argue that African American literary traditions:</a:t>
            </a:r>
          </a:p>
          <a:p>
            <a:pPr lvl="1"/>
            <a:r>
              <a:rPr lang="en-US" dirty="0"/>
              <a:t>are tied to African language, cultural practices, and attitudes;</a:t>
            </a:r>
          </a:p>
          <a:p>
            <a:pPr lvl="1"/>
            <a:r>
              <a:rPr lang="en-US" dirty="0"/>
              <a:t>have been formed through the experiences of racial violence and oppression;</a:t>
            </a:r>
          </a:p>
          <a:p>
            <a:pPr lvl="1"/>
            <a:r>
              <a:rPr lang="en-US" dirty="0"/>
              <a:t>have lived through and survived a history of slavery and troubled negotiations with white culture;</a:t>
            </a:r>
          </a:p>
          <a:p>
            <a:pPr lvl="1"/>
            <a:r>
              <a:rPr lang="en-US" dirty="0"/>
              <a:t>and are often focused on challenging the whole idea of "race” in order to claim a  black identity that is more fluid and/or not determined by white culture.</a:t>
            </a:r>
          </a:p>
          <a:p>
            <a:r>
              <a:rPr lang="en-US" dirty="0"/>
              <a:t>For example, in </a:t>
            </a:r>
            <a:r>
              <a:rPr lang="en-US" i="1" dirty="0"/>
              <a:t>Whiteness and the Literary Imagination</a:t>
            </a:r>
            <a:r>
              <a:rPr lang="en-US" dirty="0"/>
              <a:t>, Toni Morrison argues that in cultural, ideological, and political terms, race is essential to defining American identity: “If one says someone is an American, that means they are white, unless otherwise noted -- the 'white' is automatic".</a:t>
            </a:r>
            <a:br>
              <a:rPr lang="en-US" dirty="0"/>
            </a:br>
            <a:endParaRPr lang="en-US" dirty="0"/>
          </a:p>
          <a:p>
            <a:endParaRPr lang="en-US" dirty="0"/>
          </a:p>
        </p:txBody>
      </p:sp>
    </p:spTree>
    <p:extLst>
      <p:ext uri="{BB962C8B-B14F-4D97-AF65-F5344CB8AC3E}">
        <p14:creationId xmlns:p14="http://schemas.microsoft.com/office/powerpoint/2010/main" val="18773894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EED26-3756-4ACA-9E3A-E8DBA14688B5}"/>
              </a:ext>
            </a:extLst>
          </p:cNvPr>
          <p:cNvSpPr>
            <a:spLocks noGrp="1"/>
          </p:cNvSpPr>
          <p:nvPr>
            <p:ph type="title"/>
          </p:nvPr>
        </p:nvSpPr>
        <p:spPr>
          <a:xfrm>
            <a:off x="1371600" y="685800"/>
            <a:ext cx="9601200" cy="965447"/>
          </a:xfrm>
        </p:spPr>
        <p:txBody>
          <a:bodyPr/>
          <a:lstStyle/>
          <a:p>
            <a:r>
              <a:rPr lang="en-US" dirty="0"/>
              <a:t>History of African American Literature</a:t>
            </a:r>
          </a:p>
        </p:txBody>
      </p:sp>
      <p:sp>
        <p:nvSpPr>
          <p:cNvPr id="3" name="Content Placeholder 2">
            <a:extLst>
              <a:ext uri="{FF2B5EF4-FFF2-40B4-BE49-F238E27FC236}">
                <a16:creationId xmlns:a16="http://schemas.microsoft.com/office/drawing/2014/main" id="{2A50F453-4038-4AE2-BE65-55D02B133BB6}"/>
              </a:ext>
            </a:extLst>
          </p:cNvPr>
          <p:cNvSpPr>
            <a:spLocks noGrp="1"/>
          </p:cNvSpPr>
          <p:nvPr>
            <p:ph idx="1"/>
          </p:nvPr>
        </p:nvSpPr>
        <p:spPr>
          <a:xfrm>
            <a:off x="1060881" y="1766656"/>
            <a:ext cx="10684276" cy="4758431"/>
          </a:xfrm>
        </p:spPr>
        <p:txBody>
          <a:bodyPr>
            <a:normAutofit/>
          </a:bodyPr>
          <a:lstStyle/>
          <a:p>
            <a:r>
              <a:rPr lang="en-US" b="1" dirty="0"/>
              <a:t>Periods of Study: </a:t>
            </a:r>
            <a:r>
              <a:rPr lang="en-US" dirty="0"/>
              <a:t>Colonial, Antebellum, Reconstruction, pre-World War II, Harlem Renaissance, Naturalism and Modernism, Contemporary </a:t>
            </a:r>
          </a:p>
          <a:p>
            <a:r>
              <a:rPr lang="en-US" dirty="0"/>
              <a:t>Much of early African American literature was a response to racism, as "proof“ of black humanity and intelligence. </a:t>
            </a:r>
          </a:p>
          <a:p>
            <a:r>
              <a:rPr lang="en-US" dirty="0"/>
              <a:t>The Harlem Renaissance was an important cultural movement that spanned the 1920-30s—this was an explosive time of literary and artistic creation within black culture and was also known as "the new negro movement.”</a:t>
            </a:r>
          </a:p>
          <a:p>
            <a:r>
              <a:rPr lang="en-US" dirty="0"/>
              <a:t>African American literature represents </a:t>
            </a:r>
            <a:r>
              <a:rPr lang="en-US" i="1" dirty="0"/>
              <a:t>in their own voices </a:t>
            </a:r>
            <a:r>
              <a:rPr lang="en-US" dirty="0"/>
              <a:t>the struggles and experiences of African and African American peoples; it is also as an assertion of the right to express themselves and create their own literary tradition.</a:t>
            </a:r>
          </a:p>
          <a:p>
            <a:r>
              <a:rPr lang="en-US" dirty="0"/>
              <a:t>African American literature is found not only in written forms, but is also incorporated in oral forms such as; spirituals, sermons, gospel music, blues and rap. </a:t>
            </a:r>
            <a:br>
              <a:rPr lang="en-US" dirty="0"/>
            </a:br>
            <a:endParaRPr lang="en-US" dirty="0"/>
          </a:p>
        </p:txBody>
      </p:sp>
    </p:spTree>
    <p:extLst>
      <p:ext uri="{BB962C8B-B14F-4D97-AF65-F5344CB8AC3E}">
        <p14:creationId xmlns:p14="http://schemas.microsoft.com/office/powerpoint/2010/main" val="25576182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7B10D-7F95-42D7-BBE3-5495180F4F19}"/>
              </a:ext>
            </a:extLst>
          </p:cNvPr>
          <p:cNvSpPr>
            <a:spLocks noGrp="1"/>
          </p:cNvSpPr>
          <p:nvPr>
            <p:ph type="title"/>
          </p:nvPr>
        </p:nvSpPr>
        <p:spPr>
          <a:xfrm>
            <a:off x="1371600" y="685800"/>
            <a:ext cx="9601200" cy="894425"/>
          </a:xfrm>
        </p:spPr>
        <p:txBody>
          <a:bodyPr/>
          <a:lstStyle/>
          <a:p>
            <a:r>
              <a:rPr lang="en-US" dirty="0"/>
              <a:t>U.S. Ethnic Literary Studies</a:t>
            </a:r>
          </a:p>
        </p:txBody>
      </p:sp>
      <p:sp>
        <p:nvSpPr>
          <p:cNvPr id="4" name="Content Placeholder 2">
            <a:extLst>
              <a:ext uri="{FF2B5EF4-FFF2-40B4-BE49-F238E27FC236}">
                <a16:creationId xmlns:a16="http://schemas.microsoft.com/office/drawing/2014/main" id="{50A42915-A77D-4C20-AAA2-E2AE30502383}"/>
              </a:ext>
            </a:extLst>
          </p:cNvPr>
          <p:cNvSpPr>
            <a:spLocks noGrp="1"/>
          </p:cNvSpPr>
          <p:nvPr>
            <p:ph idx="1"/>
          </p:nvPr>
        </p:nvSpPr>
        <p:spPr>
          <a:xfrm>
            <a:off x="1167414" y="1991927"/>
            <a:ext cx="5402062" cy="2259367"/>
          </a:xfrm>
        </p:spPr>
        <p:txBody>
          <a:bodyPr>
            <a:normAutofit lnSpcReduction="10000"/>
          </a:bodyPr>
          <a:lstStyle/>
          <a:p>
            <a:pPr>
              <a:lnSpc>
                <a:spcPct val="80000"/>
              </a:lnSpc>
              <a:buFont typeface="Candara" pitchFamily="34" charset="0"/>
              <a:buNone/>
            </a:pPr>
            <a:r>
              <a:rPr lang="en-US" b="1" dirty="0"/>
              <a:t>Latina/o Writers</a:t>
            </a:r>
          </a:p>
          <a:p>
            <a:pPr>
              <a:lnSpc>
                <a:spcPct val="80000"/>
              </a:lnSpc>
            </a:pPr>
            <a:r>
              <a:rPr lang="en-US" dirty="0"/>
              <a:t>Problem of naming Latina/</a:t>
            </a:r>
            <a:r>
              <a:rPr lang="en-US" dirty="0" err="1"/>
              <a:t>os</a:t>
            </a:r>
            <a:r>
              <a:rPr lang="en-US" dirty="0"/>
              <a:t>=Latinx</a:t>
            </a:r>
          </a:p>
          <a:p>
            <a:pPr>
              <a:lnSpc>
                <a:spcPct val="80000"/>
              </a:lnSpc>
            </a:pPr>
            <a:r>
              <a:rPr lang="en-US" dirty="0"/>
              <a:t>Gender differences</a:t>
            </a:r>
          </a:p>
          <a:p>
            <a:pPr>
              <a:lnSpc>
                <a:spcPct val="80000"/>
              </a:lnSpc>
            </a:pPr>
            <a:r>
              <a:rPr lang="en-US" dirty="0"/>
              <a:t>History of the United States and Mexico</a:t>
            </a:r>
          </a:p>
          <a:p>
            <a:pPr>
              <a:lnSpc>
                <a:spcPct val="80000"/>
              </a:lnSpc>
            </a:pPr>
            <a:r>
              <a:rPr lang="en-US" dirty="0"/>
              <a:t>Gloria Anzaldúa; code-switching; </a:t>
            </a:r>
            <a:r>
              <a:rPr lang="en-US" i="1" dirty="0"/>
              <a:t>mestizaje</a:t>
            </a:r>
            <a:endParaRPr lang="en-US" dirty="0"/>
          </a:p>
          <a:p>
            <a:pPr>
              <a:lnSpc>
                <a:spcPct val="80000"/>
              </a:lnSpc>
              <a:buFont typeface="Candara" pitchFamily="34" charset="0"/>
              <a:buNone/>
            </a:pPr>
            <a:r>
              <a:rPr lang="en-US" sz="2600" dirty="0"/>
              <a:t>	</a:t>
            </a:r>
          </a:p>
        </p:txBody>
      </p:sp>
      <p:sp>
        <p:nvSpPr>
          <p:cNvPr id="5" name="Content Placeholder 2">
            <a:extLst>
              <a:ext uri="{FF2B5EF4-FFF2-40B4-BE49-F238E27FC236}">
                <a16:creationId xmlns:a16="http://schemas.microsoft.com/office/drawing/2014/main" id="{F113691F-EE9C-478D-96EA-21D5848014A7}"/>
              </a:ext>
            </a:extLst>
          </p:cNvPr>
          <p:cNvSpPr txBox="1">
            <a:spLocks/>
          </p:cNvSpPr>
          <p:nvPr/>
        </p:nvSpPr>
        <p:spPr>
          <a:xfrm>
            <a:off x="1291702" y="4251294"/>
            <a:ext cx="8544757" cy="1575786"/>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buFont typeface="Candara" pitchFamily="34" charset="0"/>
              <a:buNone/>
            </a:pPr>
            <a:r>
              <a:rPr lang="en-US" b="1" dirty="0"/>
              <a:t>Native American Literatures</a:t>
            </a:r>
          </a:p>
          <a:p>
            <a:r>
              <a:rPr lang="en-US" dirty="0"/>
              <a:t>Oral versus written traditions, traditional versus mainstream </a:t>
            </a:r>
          </a:p>
          <a:p>
            <a:r>
              <a:rPr lang="en-US" dirty="0"/>
              <a:t>ritual, performance, community; art not disconnected from everyday life</a:t>
            </a:r>
          </a:p>
        </p:txBody>
      </p:sp>
      <p:sp>
        <p:nvSpPr>
          <p:cNvPr id="6" name="Content Placeholder 2">
            <a:extLst>
              <a:ext uri="{FF2B5EF4-FFF2-40B4-BE49-F238E27FC236}">
                <a16:creationId xmlns:a16="http://schemas.microsoft.com/office/drawing/2014/main" id="{CAB491DF-875A-45F8-BBA6-1B85D3498B9F}"/>
              </a:ext>
            </a:extLst>
          </p:cNvPr>
          <p:cNvSpPr txBox="1">
            <a:spLocks/>
          </p:cNvSpPr>
          <p:nvPr/>
        </p:nvSpPr>
        <p:spPr>
          <a:xfrm>
            <a:off x="6875755" y="1925345"/>
            <a:ext cx="4753993" cy="2014122"/>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buFont typeface="Candara" pitchFamily="34" charset="0"/>
              <a:buNone/>
            </a:pPr>
            <a:r>
              <a:rPr lang="en-US" b="1" dirty="0"/>
              <a:t>Asian American Writers</a:t>
            </a:r>
          </a:p>
          <a:p>
            <a:r>
              <a:rPr lang="en-US" dirty="0"/>
              <a:t>Autobiography, conflicted cultures and gender roles (“west” vs. “east”)</a:t>
            </a:r>
          </a:p>
          <a:p>
            <a:r>
              <a:rPr lang="en-US" dirty="0"/>
              <a:t>Immigrant experience (paper sons and picture brides)</a:t>
            </a:r>
          </a:p>
        </p:txBody>
      </p:sp>
    </p:spTree>
    <p:extLst>
      <p:ext uri="{BB962C8B-B14F-4D97-AF65-F5344CB8AC3E}">
        <p14:creationId xmlns:p14="http://schemas.microsoft.com/office/powerpoint/2010/main" val="12340209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AED57-4888-4DC5-B568-C34B423E1905}"/>
              </a:ext>
            </a:extLst>
          </p:cNvPr>
          <p:cNvSpPr>
            <a:spLocks noGrp="1"/>
          </p:cNvSpPr>
          <p:nvPr>
            <p:ph type="title"/>
          </p:nvPr>
        </p:nvSpPr>
        <p:spPr>
          <a:xfrm>
            <a:off x="1371600" y="685800"/>
            <a:ext cx="9601200" cy="881743"/>
          </a:xfrm>
        </p:spPr>
        <p:txBody>
          <a:bodyPr/>
          <a:lstStyle/>
          <a:p>
            <a:r>
              <a:rPr lang="en-US" b="1" dirty="0"/>
              <a:t>Post-Colonial Literary Criticism</a:t>
            </a:r>
            <a:endParaRPr lang="en-US" dirty="0"/>
          </a:p>
        </p:txBody>
      </p:sp>
      <p:sp>
        <p:nvSpPr>
          <p:cNvPr id="3" name="Content Placeholder 2">
            <a:extLst>
              <a:ext uri="{FF2B5EF4-FFF2-40B4-BE49-F238E27FC236}">
                <a16:creationId xmlns:a16="http://schemas.microsoft.com/office/drawing/2014/main" id="{39D81A92-09A9-4DF2-B6AD-DB575CD476D5}"/>
              </a:ext>
            </a:extLst>
          </p:cNvPr>
          <p:cNvSpPr>
            <a:spLocks noGrp="1"/>
          </p:cNvSpPr>
          <p:nvPr>
            <p:ph idx="1"/>
          </p:nvPr>
        </p:nvSpPr>
        <p:spPr>
          <a:xfrm>
            <a:off x="821095" y="1638300"/>
            <a:ext cx="8061648" cy="2513822"/>
          </a:xfrm>
        </p:spPr>
        <p:txBody>
          <a:bodyPr/>
          <a:lstStyle/>
          <a:p>
            <a:r>
              <a:rPr lang="en-US" sz="2200" dirty="0"/>
              <a:t>Focuses on writings from former colonies from around the world</a:t>
            </a:r>
          </a:p>
          <a:p>
            <a:r>
              <a:rPr lang="en-US" sz="2200" dirty="0"/>
              <a:t>Attempts to understand problems posed by colonization and its aftermath, i.e. the legacy of colonialism and construction of the ‘oriental’ other</a:t>
            </a:r>
          </a:p>
          <a:p>
            <a:r>
              <a:rPr lang="en-US" sz="2200" dirty="0"/>
              <a:t>Often celebrates hybridity and resistance to Western hegemonic discourses</a:t>
            </a:r>
            <a:endParaRPr lang="en-US" sz="2200" b="1" dirty="0"/>
          </a:p>
          <a:p>
            <a:endParaRPr lang="en-US" dirty="0"/>
          </a:p>
        </p:txBody>
      </p:sp>
      <p:pic>
        <p:nvPicPr>
          <p:cNvPr id="5" name="Picture 4">
            <a:extLst>
              <a:ext uri="{FF2B5EF4-FFF2-40B4-BE49-F238E27FC236}">
                <a16:creationId xmlns:a16="http://schemas.microsoft.com/office/drawing/2014/main" id="{C5EA6BD8-09B1-4C79-94CB-24F5A86FD9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8685" y="366616"/>
            <a:ext cx="2740673" cy="42034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Related image">
            <a:hlinkClick r:id="rId3"/>
            <a:extLst>
              <a:ext uri="{FF2B5EF4-FFF2-40B4-BE49-F238E27FC236}">
                <a16:creationId xmlns:a16="http://schemas.microsoft.com/office/drawing/2014/main" id="{AF396BFE-7B5D-4C69-8C32-EB84AC8FE47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570" b="22964"/>
          <a:stretch/>
        </p:blipFill>
        <p:spPr bwMode="auto">
          <a:xfrm>
            <a:off x="1432444" y="4222879"/>
            <a:ext cx="6838950" cy="22113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13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45F3FA2A-0515-4C5D-A7AD-C3D8F73696C0}"/>
              </a:ext>
            </a:extLst>
          </p:cNvPr>
          <p:cNvSpPr>
            <a:spLocks noGrp="1" noChangeArrowheads="1"/>
          </p:cNvSpPr>
          <p:nvPr>
            <p:ph type="title"/>
          </p:nvPr>
        </p:nvSpPr>
        <p:spPr>
          <a:xfrm>
            <a:off x="1371600" y="685800"/>
            <a:ext cx="9601200" cy="800100"/>
          </a:xfrm>
        </p:spPr>
        <p:txBody>
          <a:bodyPr/>
          <a:lstStyle/>
          <a:p>
            <a:r>
              <a:rPr lang="en-CA" altLang="en-US" dirty="0"/>
              <a:t>To further explain …</a:t>
            </a:r>
          </a:p>
        </p:txBody>
      </p:sp>
      <p:sp>
        <p:nvSpPr>
          <p:cNvPr id="4" name="Rectangle 3">
            <a:extLst>
              <a:ext uri="{FF2B5EF4-FFF2-40B4-BE49-F238E27FC236}">
                <a16:creationId xmlns:a16="http://schemas.microsoft.com/office/drawing/2014/main" id="{2F44662D-FDDC-42FC-A690-155281A3F5E2}"/>
              </a:ext>
            </a:extLst>
          </p:cNvPr>
          <p:cNvSpPr txBox="1">
            <a:spLocks noChangeArrowheads="1"/>
          </p:cNvSpPr>
          <p:nvPr/>
        </p:nvSpPr>
        <p:spPr>
          <a:xfrm>
            <a:off x="1685925" y="1590675"/>
            <a:ext cx="9601200" cy="220027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CA" altLang="en-US" sz="2800" b="1" dirty="0">
                <a:solidFill>
                  <a:schemeClr val="tx1"/>
                </a:solidFill>
              </a:rPr>
              <a:t>Literary criticism helps us to  understand the relationship between authors, readers, and texts.</a:t>
            </a:r>
          </a:p>
          <a:p>
            <a:r>
              <a:rPr lang="en-CA" altLang="en-US" sz="2800" b="1" dirty="0">
                <a:solidFill>
                  <a:schemeClr val="tx1"/>
                </a:solidFill>
              </a:rPr>
              <a:t>The act of literary criticism ultimately enhances the enjoyment of our reading of the literary work.</a:t>
            </a:r>
          </a:p>
        </p:txBody>
      </p:sp>
      <p:sp>
        <p:nvSpPr>
          <p:cNvPr id="6" name="Rectangle 3">
            <a:extLst>
              <a:ext uri="{FF2B5EF4-FFF2-40B4-BE49-F238E27FC236}">
                <a16:creationId xmlns:a16="http://schemas.microsoft.com/office/drawing/2014/main" id="{B6BB7F53-67DA-4D27-8796-5C1CBB6D527D}"/>
              </a:ext>
            </a:extLst>
          </p:cNvPr>
          <p:cNvSpPr txBox="1">
            <a:spLocks noChangeArrowheads="1"/>
          </p:cNvSpPr>
          <p:nvPr/>
        </p:nvSpPr>
        <p:spPr>
          <a:xfrm>
            <a:off x="1504950" y="3790949"/>
            <a:ext cx="9601200" cy="220027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609600" indent="-609600">
              <a:buFont typeface="Franklin Gothic Book" panose="020B0503020102020204" pitchFamily="34" charset="0"/>
              <a:buNone/>
            </a:pPr>
            <a:r>
              <a:rPr lang="en-US" altLang="en-US" sz="2400" i="1" dirty="0"/>
              <a:t>Literary criticism has two main functions:</a:t>
            </a:r>
          </a:p>
          <a:p>
            <a:pPr marL="609600" indent="-609600">
              <a:buFont typeface="Wingdings" panose="05000000000000000000" pitchFamily="2" charset="2"/>
              <a:buAutoNum type="arabicPeriod"/>
            </a:pPr>
            <a:r>
              <a:rPr lang="en-US" altLang="en-US" sz="2400" dirty="0"/>
              <a:t>To analyze, study, and evaluate works of literature.</a:t>
            </a:r>
          </a:p>
          <a:p>
            <a:pPr marL="609600" indent="-609600">
              <a:buFont typeface="Wingdings" panose="05000000000000000000" pitchFamily="2" charset="2"/>
              <a:buAutoNum type="arabicPeriod"/>
            </a:pPr>
            <a:r>
              <a:rPr lang="en-US" altLang="en-US" sz="2400" dirty="0"/>
              <a:t>To form general principles for the examination of works of literature.</a:t>
            </a:r>
          </a:p>
          <a:p>
            <a:pPr marL="609600" indent="-609600"/>
            <a:endParaRPr lang="en-US" altLang="en-US" dirty="0"/>
          </a:p>
        </p:txBody>
      </p:sp>
    </p:spTree>
    <p:extLst>
      <p:ext uri="{BB962C8B-B14F-4D97-AF65-F5344CB8AC3E}">
        <p14:creationId xmlns:p14="http://schemas.microsoft.com/office/powerpoint/2010/main" val="15082911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3B0FBAF-7AED-440B-B759-7661AEA8B250}"/>
              </a:ext>
            </a:extLst>
          </p:cNvPr>
          <p:cNvSpPr>
            <a:spLocks noGrp="1" noChangeArrowheads="1"/>
          </p:cNvSpPr>
          <p:nvPr>
            <p:ph type="title"/>
          </p:nvPr>
        </p:nvSpPr>
        <p:spPr/>
        <p:txBody>
          <a:bodyPr/>
          <a:lstStyle/>
          <a:p>
            <a:pPr algn="l"/>
            <a:r>
              <a:rPr lang="en-US" altLang="en-US" b="1" dirty="0">
                <a:effectLst>
                  <a:outerShdw blurRad="38100" dist="38100" dir="2700000" algn="tl">
                    <a:srgbClr val="FFFFFF"/>
                  </a:outerShdw>
                </a:effectLst>
                <a:latin typeface="Birch Std" pitchFamily="80" charset="0"/>
              </a:rPr>
              <a:t>Postcolonial Criticism and Theory</a:t>
            </a:r>
            <a:endParaRPr lang="en-US" altLang="en-US" dirty="0"/>
          </a:p>
        </p:txBody>
      </p:sp>
      <p:sp>
        <p:nvSpPr>
          <p:cNvPr id="13315" name="Rectangle 3">
            <a:extLst>
              <a:ext uri="{FF2B5EF4-FFF2-40B4-BE49-F238E27FC236}">
                <a16:creationId xmlns:a16="http://schemas.microsoft.com/office/drawing/2014/main" id="{371FCF4E-737C-449C-8F83-3D444E2D8909}"/>
              </a:ext>
            </a:extLst>
          </p:cNvPr>
          <p:cNvSpPr>
            <a:spLocks noGrp="1" noChangeArrowheads="1"/>
          </p:cNvSpPr>
          <p:nvPr>
            <p:ph type="body" sz="half" idx="1"/>
          </p:nvPr>
        </p:nvSpPr>
        <p:spPr>
          <a:xfrm>
            <a:off x="914399" y="1752600"/>
            <a:ext cx="6809173" cy="4114800"/>
          </a:xfrm>
        </p:spPr>
        <p:txBody>
          <a:bodyPr>
            <a:normAutofit/>
          </a:bodyPr>
          <a:lstStyle/>
          <a:p>
            <a:pPr>
              <a:lnSpc>
                <a:spcPct val="90000"/>
              </a:lnSpc>
            </a:pPr>
            <a:r>
              <a:rPr lang="en-US" altLang="en-US" sz="2800" b="1" dirty="0">
                <a:effectLst>
                  <a:outerShdw blurRad="38100" dist="38100" dir="2700000" algn="tl">
                    <a:srgbClr val="FFFFFF"/>
                  </a:outerShdw>
                </a:effectLst>
                <a:latin typeface="Birch Std" pitchFamily="80" charset="0"/>
              </a:rPr>
              <a:t>Explores cultural identity in colonial and postcolonial societies</a:t>
            </a:r>
          </a:p>
          <a:p>
            <a:pPr lvl="1">
              <a:lnSpc>
                <a:spcPct val="90000"/>
              </a:lnSpc>
            </a:pPr>
            <a:r>
              <a:rPr lang="en-US" altLang="en-US" sz="2400" b="1" dirty="0">
                <a:effectLst>
                  <a:outerShdw blurRad="38100" dist="38100" dir="2700000" algn="tl">
                    <a:srgbClr val="FFFFFF"/>
                  </a:outerShdw>
                </a:effectLst>
                <a:latin typeface="Birch Std" pitchFamily="80" charset="0"/>
              </a:rPr>
              <a:t>Who were we then; who are we now?</a:t>
            </a:r>
          </a:p>
          <a:p>
            <a:pPr>
              <a:lnSpc>
                <a:spcPct val="90000"/>
              </a:lnSpc>
            </a:pPr>
            <a:r>
              <a:rPr lang="en-US" altLang="en-US" sz="2800" b="1" dirty="0">
                <a:effectLst>
                  <a:outerShdw blurRad="38100" dist="38100" dir="2700000" algn="tl">
                    <a:srgbClr val="FFFFFF"/>
                  </a:outerShdw>
                </a:effectLst>
                <a:latin typeface="Birch Std" pitchFamily="80" charset="0"/>
              </a:rPr>
              <a:t>NOT a reference solely to time, as in </a:t>
            </a:r>
            <a:r>
              <a:rPr lang="en-US" altLang="en-US" sz="2800" b="1" i="1" dirty="0">
                <a:effectLst>
                  <a:outerShdw blurRad="38100" dist="38100" dir="2700000" algn="tl">
                    <a:srgbClr val="FFFFFF"/>
                  </a:outerShdw>
                </a:effectLst>
                <a:latin typeface="Birch Std" pitchFamily="80" charset="0"/>
              </a:rPr>
              <a:t>after</a:t>
            </a:r>
            <a:r>
              <a:rPr lang="en-US" altLang="en-US" sz="2800" b="1" dirty="0">
                <a:effectLst>
                  <a:outerShdw blurRad="38100" dist="38100" dir="2700000" algn="tl">
                    <a:srgbClr val="FFFFFF"/>
                  </a:outerShdw>
                </a:effectLst>
                <a:latin typeface="Birch Std" pitchFamily="80" charset="0"/>
              </a:rPr>
              <a:t>  colonization or </a:t>
            </a:r>
            <a:r>
              <a:rPr lang="en-US" altLang="en-US" sz="2800" b="1" i="1" dirty="0">
                <a:effectLst>
                  <a:outerShdw blurRad="38100" dist="38100" dir="2700000" algn="tl">
                    <a:srgbClr val="FFFFFF"/>
                  </a:outerShdw>
                </a:effectLst>
                <a:latin typeface="Birch Std" pitchFamily="80" charset="0"/>
              </a:rPr>
              <a:t>after</a:t>
            </a:r>
            <a:r>
              <a:rPr lang="en-US" altLang="en-US" sz="2800" b="1" dirty="0">
                <a:effectLst>
                  <a:outerShdw blurRad="38100" dist="38100" dir="2700000" algn="tl">
                    <a:srgbClr val="FFFFFF"/>
                  </a:outerShdw>
                </a:effectLst>
                <a:latin typeface="Birch Std" pitchFamily="80" charset="0"/>
              </a:rPr>
              <a:t> ‘independence’ from colonists</a:t>
            </a:r>
          </a:p>
          <a:p>
            <a:pPr>
              <a:lnSpc>
                <a:spcPct val="90000"/>
              </a:lnSpc>
            </a:pPr>
            <a:r>
              <a:rPr lang="en-US" altLang="en-US" sz="2800" b="1" dirty="0">
                <a:effectLst>
                  <a:outerShdw blurRad="38100" dist="38100" dir="2700000" algn="tl">
                    <a:srgbClr val="FFFFFF"/>
                  </a:outerShdw>
                </a:effectLst>
                <a:latin typeface="Birch Std" pitchFamily="80" charset="0"/>
              </a:rPr>
              <a:t>Deals with the legacy of colonial rule through literature (and other forms of expression)</a:t>
            </a:r>
            <a:endParaRPr lang="en-US" altLang="en-US" sz="2800" dirty="0"/>
          </a:p>
        </p:txBody>
      </p:sp>
      <p:pic>
        <p:nvPicPr>
          <p:cNvPr id="13318" name="Picture 6">
            <a:extLst>
              <a:ext uri="{FF2B5EF4-FFF2-40B4-BE49-F238E27FC236}">
                <a16:creationId xmlns:a16="http://schemas.microsoft.com/office/drawing/2014/main" id="{B41A0229-012E-47C6-A685-F0E9815EEF03}"/>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7965490" y="1752600"/>
            <a:ext cx="3810000" cy="3948113"/>
          </a:xfrm>
          <a:noFill/>
          <a:ln/>
          <a:extLst>
            <a:ext uri="{909E8E84-426E-40DD-AFC4-6F175D3DCCD1}">
              <a14:hiddenFill xmlns:a14="http://schemas.microsoft.com/office/drawing/2010/main">
                <a:solidFill>
                  <a:schemeClr val="accent1">
                    <a:alpha val="69000"/>
                  </a:schemeClr>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10964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331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331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80B2B344-D0C2-460C-A6B9-7BFA193AFCAA}"/>
              </a:ext>
            </a:extLst>
          </p:cNvPr>
          <p:cNvSpPr>
            <a:spLocks noGrp="1" noChangeArrowheads="1"/>
          </p:cNvSpPr>
          <p:nvPr>
            <p:ph type="title"/>
          </p:nvPr>
        </p:nvSpPr>
        <p:spPr>
          <a:xfrm>
            <a:off x="821185" y="533400"/>
            <a:ext cx="9601200" cy="914399"/>
          </a:xfrm>
        </p:spPr>
        <p:txBody>
          <a:bodyPr/>
          <a:lstStyle/>
          <a:p>
            <a:pPr algn="ctr"/>
            <a:r>
              <a:rPr lang="en-US" altLang="en-US" u="sng" dirty="0"/>
              <a:t>Postcolonial Literary Criticism</a:t>
            </a:r>
            <a:r>
              <a:rPr lang="en-US" altLang="en-US" dirty="0"/>
              <a:t>	</a:t>
            </a:r>
          </a:p>
        </p:txBody>
      </p:sp>
      <p:sp>
        <p:nvSpPr>
          <p:cNvPr id="61443" name="Rectangle 3">
            <a:extLst>
              <a:ext uri="{FF2B5EF4-FFF2-40B4-BE49-F238E27FC236}">
                <a16:creationId xmlns:a16="http://schemas.microsoft.com/office/drawing/2014/main" id="{8B9B7690-2ED9-4349-8180-456A91535690}"/>
              </a:ext>
            </a:extLst>
          </p:cNvPr>
          <p:cNvSpPr>
            <a:spLocks noGrp="1" noChangeArrowheads="1"/>
          </p:cNvSpPr>
          <p:nvPr>
            <p:ph type="body" sz="half" idx="1"/>
          </p:nvPr>
        </p:nvSpPr>
        <p:spPr>
          <a:xfrm>
            <a:off x="821185" y="1447799"/>
            <a:ext cx="11039382" cy="4953000"/>
          </a:xfrm>
        </p:spPr>
        <p:txBody>
          <a:bodyPr>
            <a:normAutofit lnSpcReduction="10000"/>
          </a:bodyPr>
          <a:lstStyle/>
          <a:p>
            <a:pPr>
              <a:lnSpc>
                <a:spcPct val="90000"/>
              </a:lnSpc>
            </a:pPr>
            <a:r>
              <a:rPr lang="en-US" altLang="en-US" sz="2800" dirty="0"/>
              <a:t>School of thought and body of theoretical literature that comes out of the post-European empire period</a:t>
            </a:r>
          </a:p>
          <a:p>
            <a:pPr>
              <a:lnSpc>
                <a:spcPct val="90000"/>
              </a:lnSpc>
            </a:pPr>
            <a:r>
              <a:rPr lang="en-US" altLang="en-US" sz="2800" dirty="0"/>
              <a:t>Takes us back to colonized times and places to examine works (resurrect culture) either marginalized by or resistant to modern, imperialist constructs of history</a:t>
            </a:r>
          </a:p>
          <a:p>
            <a:pPr>
              <a:lnSpc>
                <a:spcPct val="90000"/>
              </a:lnSpc>
            </a:pPr>
            <a:r>
              <a:rPr lang="en-US" sz="2800" dirty="0"/>
              <a:t>Argues that most classical/canonical literature comes from the voices of white western writers, and that means the canon is usually written from the perspective of colonialism.</a:t>
            </a:r>
          </a:p>
          <a:p>
            <a:pPr>
              <a:lnSpc>
                <a:spcPct val="90000"/>
              </a:lnSpc>
            </a:pPr>
            <a:r>
              <a:rPr lang="en-US" altLang="en-US" sz="2800" dirty="0">
                <a:solidFill>
                  <a:schemeClr val="tx1"/>
                </a:solidFill>
              </a:rPr>
              <a:t>Indicates an evolution in academia to consider the untold stories of the oppressed and provides a critical lens for exposing the injustices suffered by oppressed groups and the contrast between their worldviews and the views of the oppressors. </a:t>
            </a:r>
          </a:p>
          <a:p>
            <a:pPr>
              <a:lnSpc>
                <a:spcPct val="90000"/>
              </a:lnSpc>
            </a:pPr>
            <a:endParaRPr lang="en-US" altLang="en-US" sz="2800" dirty="0"/>
          </a:p>
        </p:txBody>
      </p:sp>
    </p:spTree>
    <p:extLst>
      <p:ext uri="{BB962C8B-B14F-4D97-AF65-F5344CB8AC3E}">
        <p14:creationId xmlns:p14="http://schemas.microsoft.com/office/powerpoint/2010/main" val="8147504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B591CBA1-B92A-4359-9897-AE7226985C47}"/>
              </a:ext>
            </a:extLst>
          </p:cNvPr>
          <p:cNvSpPr>
            <a:spLocks noGrp="1" noChangeArrowheads="1"/>
          </p:cNvSpPr>
          <p:nvPr>
            <p:ph type="title"/>
          </p:nvPr>
        </p:nvSpPr>
        <p:spPr>
          <a:xfrm>
            <a:off x="1319752" y="313441"/>
            <a:ext cx="10265790" cy="676373"/>
          </a:xfrm>
        </p:spPr>
        <p:txBody>
          <a:bodyPr/>
          <a:lstStyle/>
          <a:p>
            <a:pPr>
              <a:defRPr/>
            </a:pPr>
            <a:r>
              <a:rPr lang="en-US" sz="3600" dirty="0">
                <a:solidFill>
                  <a:schemeClr val="accent1"/>
                </a:solidFill>
              </a:rPr>
              <a:t>Key Questions for Postcolonial Literary Criticism</a:t>
            </a:r>
          </a:p>
        </p:txBody>
      </p:sp>
      <p:sp>
        <p:nvSpPr>
          <p:cNvPr id="80899" name="Rectangle 3">
            <a:extLst>
              <a:ext uri="{FF2B5EF4-FFF2-40B4-BE49-F238E27FC236}">
                <a16:creationId xmlns:a16="http://schemas.microsoft.com/office/drawing/2014/main" id="{F4DF2832-1382-4EFA-A3E1-E848094244FF}"/>
              </a:ext>
            </a:extLst>
          </p:cNvPr>
          <p:cNvSpPr>
            <a:spLocks noGrp="1" noChangeArrowheads="1"/>
          </p:cNvSpPr>
          <p:nvPr>
            <p:ph idx="1"/>
          </p:nvPr>
        </p:nvSpPr>
        <p:spPr>
          <a:xfrm>
            <a:off x="802414" y="1297214"/>
            <a:ext cx="6386897" cy="2419715"/>
          </a:xfrm>
        </p:spPr>
        <p:txBody>
          <a:bodyPr rtlCol="0">
            <a:normAutofit lnSpcReduction="10000"/>
          </a:bodyPr>
          <a:lstStyle/>
          <a:p>
            <a:pPr>
              <a:lnSpc>
                <a:spcPct val="90000"/>
              </a:lnSpc>
              <a:spcAft>
                <a:spcPts val="0"/>
              </a:spcAft>
              <a:buNone/>
              <a:defRPr/>
            </a:pPr>
            <a:r>
              <a:rPr lang="en-US" sz="2800" dirty="0">
                <a:solidFill>
                  <a:schemeClr val="tx1"/>
                </a:solidFill>
              </a:rPr>
              <a:t>►</a:t>
            </a:r>
            <a:r>
              <a:rPr lang="en-US" sz="2800" b="1" dirty="0">
                <a:solidFill>
                  <a:schemeClr val="tx1"/>
                </a:solidFill>
              </a:rPr>
              <a:t>Examining relationship between colonizers/colonized</a:t>
            </a:r>
          </a:p>
          <a:p>
            <a:pPr lvl="1">
              <a:lnSpc>
                <a:spcPct val="90000"/>
              </a:lnSpc>
              <a:spcAft>
                <a:spcPts val="0"/>
              </a:spcAft>
              <a:buFont typeface="Arial" panose="020B0604020202020204" pitchFamily="34" charset="0"/>
              <a:buChar char="•"/>
              <a:defRPr/>
            </a:pPr>
            <a:r>
              <a:rPr lang="en-US" sz="2800" dirty="0">
                <a:solidFill>
                  <a:schemeClr val="tx1"/>
                </a:solidFill>
              </a:rPr>
              <a:t>Is the work pro/anti colonialist? Why?</a:t>
            </a:r>
          </a:p>
          <a:p>
            <a:pPr lvl="1">
              <a:lnSpc>
                <a:spcPct val="90000"/>
              </a:lnSpc>
              <a:spcAft>
                <a:spcPts val="0"/>
              </a:spcAft>
              <a:buFont typeface="Arial" panose="020B0604020202020204" pitchFamily="34" charset="0"/>
              <a:buChar char="•"/>
              <a:defRPr/>
            </a:pPr>
            <a:r>
              <a:rPr lang="en-US" sz="2800" dirty="0">
                <a:solidFill>
                  <a:schemeClr val="tx1"/>
                </a:solidFill>
              </a:rPr>
              <a:t>Does the text reinforce or resist colonialist ideology?</a:t>
            </a:r>
          </a:p>
          <a:p>
            <a:pPr>
              <a:lnSpc>
                <a:spcPct val="90000"/>
              </a:lnSpc>
              <a:spcAft>
                <a:spcPts val="0"/>
              </a:spcAft>
              <a:buNone/>
              <a:defRPr/>
            </a:pPr>
            <a:endParaRPr lang="en-US" sz="2800" dirty="0">
              <a:solidFill>
                <a:schemeClr val="tx1">
                  <a:lumMod val="50000"/>
                  <a:lumOff val="50000"/>
                </a:schemeClr>
              </a:solidFill>
            </a:endParaRPr>
          </a:p>
        </p:txBody>
      </p:sp>
      <p:pic>
        <p:nvPicPr>
          <p:cNvPr id="5" name="Picture 5" descr="Funny Columbus Day Ecard: Let's celebrate Columbus day by walking into someone's house and telling them we live there now.">
            <a:extLst>
              <a:ext uri="{FF2B5EF4-FFF2-40B4-BE49-F238E27FC236}">
                <a16:creationId xmlns:a16="http://schemas.microsoft.com/office/drawing/2014/main" id="{CDB5DCFC-A9A1-435F-96C7-F72DA70A9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9487" y="1302822"/>
            <a:ext cx="3895879" cy="27271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74EFBA89-2300-43D3-8DFC-2B482247B7AE}"/>
              </a:ext>
            </a:extLst>
          </p:cNvPr>
          <p:cNvSpPr txBox="1">
            <a:spLocks noChangeArrowheads="1"/>
          </p:cNvSpPr>
          <p:nvPr/>
        </p:nvSpPr>
        <p:spPr>
          <a:xfrm>
            <a:off x="843379" y="4029937"/>
            <a:ext cx="10972800" cy="2633350"/>
          </a:xfrm>
          <a:prstGeom prst="rect">
            <a:avLst/>
          </a:prstGeom>
        </p:spPr>
        <p:txBody>
          <a:bodyPr vert="horz" lIns="91440" tIns="45720" rIns="91440" bIns="45720" rtlCol="0">
            <a:normAutofit fontScale="925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nSpc>
                <a:spcPct val="90000"/>
              </a:lnSpc>
              <a:spcAft>
                <a:spcPts val="0"/>
              </a:spcAft>
              <a:buFont typeface="Franklin Gothic Book" panose="020B0503020102020204" pitchFamily="34" charset="0"/>
              <a:buNone/>
              <a:defRPr/>
            </a:pPr>
            <a:r>
              <a:rPr lang="en-US" sz="2800" dirty="0">
                <a:solidFill>
                  <a:schemeClr val="tx1"/>
                </a:solidFill>
              </a:rPr>
              <a:t>► </a:t>
            </a:r>
            <a:r>
              <a:rPr lang="en-US" sz="2800" b="1" dirty="0">
                <a:solidFill>
                  <a:schemeClr val="tx1"/>
                </a:solidFill>
              </a:rPr>
              <a:t>Examining types of oppression</a:t>
            </a:r>
          </a:p>
          <a:p>
            <a:pPr lvl="1">
              <a:lnSpc>
                <a:spcPct val="90000"/>
              </a:lnSpc>
              <a:spcAft>
                <a:spcPts val="0"/>
              </a:spcAft>
              <a:buFont typeface="Arial" panose="020B0604020202020204" pitchFamily="34" charset="0"/>
              <a:buChar char="•"/>
              <a:defRPr/>
            </a:pPr>
            <a:r>
              <a:rPr lang="en-US" sz="2800" dirty="0">
                <a:solidFill>
                  <a:schemeClr val="tx1"/>
                </a:solidFill>
              </a:rPr>
              <a:t>What tools do the colonizers use to demean or oppress the colonized?</a:t>
            </a:r>
          </a:p>
          <a:p>
            <a:pPr lvl="1">
              <a:lnSpc>
                <a:spcPct val="90000"/>
              </a:lnSpc>
              <a:spcAft>
                <a:spcPts val="0"/>
              </a:spcAft>
              <a:buFont typeface="Arial" panose="020B0604020202020204" pitchFamily="34" charset="0"/>
              <a:buChar char="•"/>
              <a:defRPr/>
            </a:pPr>
            <a:r>
              <a:rPr lang="en-US" sz="2800" dirty="0">
                <a:solidFill>
                  <a:schemeClr val="tx1"/>
                </a:solidFill>
              </a:rPr>
              <a:t>What psychological aftermath are the colonized people left with?</a:t>
            </a:r>
          </a:p>
          <a:p>
            <a:pPr lvl="1">
              <a:lnSpc>
                <a:spcPct val="90000"/>
              </a:lnSpc>
              <a:spcAft>
                <a:spcPts val="0"/>
              </a:spcAft>
              <a:buFont typeface="Arial" panose="020B0604020202020204" pitchFamily="34" charset="0"/>
              <a:buChar char="•"/>
              <a:defRPr/>
            </a:pPr>
            <a:r>
              <a:rPr lang="en-US" sz="2800" dirty="0">
                <a:solidFill>
                  <a:schemeClr val="tx1"/>
                </a:solidFill>
              </a:rPr>
              <a:t>Considering the present as well as the past, is the author using the language of a colonizer?   </a:t>
            </a:r>
          </a:p>
          <a:p>
            <a:pPr>
              <a:lnSpc>
                <a:spcPct val="90000"/>
              </a:lnSpc>
              <a:spcAft>
                <a:spcPts val="0"/>
              </a:spcAft>
              <a:buFont typeface="Franklin Gothic Book" panose="020B0503020102020204" pitchFamily="34" charset="0"/>
              <a:buNone/>
              <a:defRPr/>
            </a:pPr>
            <a:r>
              <a:rPr lang="en-US" sz="2800" dirty="0">
                <a:solidFill>
                  <a:schemeClr val="tx1"/>
                </a:solidFill>
              </a:rPr>
              <a:t>      </a:t>
            </a:r>
          </a:p>
          <a:p>
            <a:pPr>
              <a:lnSpc>
                <a:spcPct val="90000"/>
              </a:lnSpc>
              <a:spcAft>
                <a:spcPts val="0"/>
              </a:spcAft>
              <a:buFont typeface="Franklin Gothic Book" panose="020B0503020102020204" pitchFamily="34" charset="0"/>
              <a:buNone/>
              <a:defRPr/>
            </a:pPr>
            <a:endParaRPr lang="en-US" sz="2800" dirty="0">
              <a:solidFill>
                <a:schemeClr val="tx1">
                  <a:lumMod val="50000"/>
                  <a:lumOff val="50000"/>
                </a:schemeClr>
              </a:solidFill>
            </a:endParaRPr>
          </a:p>
        </p:txBody>
      </p:sp>
    </p:spTree>
    <p:extLst>
      <p:ext uri="{BB962C8B-B14F-4D97-AF65-F5344CB8AC3E}">
        <p14:creationId xmlns:p14="http://schemas.microsoft.com/office/powerpoint/2010/main" val="19778028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500971B9-589A-4654-93FD-EE85748BC5F5}"/>
              </a:ext>
            </a:extLst>
          </p:cNvPr>
          <p:cNvSpPr>
            <a:spLocks noGrp="1" noChangeArrowheads="1"/>
          </p:cNvSpPr>
          <p:nvPr>
            <p:ph type="title"/>
          </p:nvPr>
        </p:nvSpPr>
        <p:spPr>
          <a:xfrm>
            <a:off x="1131903" y="437225"/>
            <a:ext cx="4964097" cy="716872"/>
          </a:xfrm>
        </p:spPr>
        <p:txBody>
          <a:bodyPr/>
          <a:lstStyle/>
          <a:p>
            <a:r>
              <a:rPr lang="en-US" altLang="en-US" dirty="0"/>
              <a:t>Key Terms &amp; Topics</a:t>
            </a:r>
          </a:p>
        </p:txBody>
      </p:sp>
      <p:sp>
        <p:nvSpPr>
          <p:cNvPr id="62467" name="Rectangle 3">
            <a:extLst>
              <a:ext uri="{FF2B5EF4-FFF2-40B4-BE49-F238E27FC236}">
                <a16:creationId xmlns:a16="http://schemas.microsoft.com/office/drawing/2014/main" id="{767A46EF-ACEB-475E-9AC2-55D23C5DDDE4}"/>
              </a:ext>
            </a:extLst>
          </p:cNvPr>
          <p:cNvSpPr>
            <a:spLocks noGrp="1" noChangeArrowheads="1"/>
          </p:cNvSpPr>
          <p:nvPr>
            <p:ph type="body" sz="half" idx="1"/>
          </p:nvPr>
        </p:nvSpPr>
        <p:spPr>
          <a:xfrm>
            <a:off x="6880859" y="703556"/>
            <a:ext cx="4535824" cy="5137952"/>
          </a:xfrm>
        </p:spPr>
        <p:txBody>
          <a:bodyPr>
            <a:noAutofit/>
          </a:bodyPr>
          <a:lstStyle/>
          <a:p>
            <a:r>
              <a:rPr lang="en-US" altLang="en-US" b="1" dirty="0">
                <a:cs typeface="Times New Roman" panose="02020603050405020304" pitchFamily="18" charset="0"/>
              </a:rPr>
              <a:t>Alterity</a:t>
            </a:r>
            <a:r>
              <a:rPr lang="en-US" altLang="en-US" dirty="0">
                <a:cs typeface="Times New Roman" panose="02020603050405020304" pitchFamily="18" charset="0"/>
              </a:rPr>
              <a:t> – Being different than one’s community</a:t>
            </a:r>
          </a:p>
          <a:p>
            <a:r>
              <a:rPr lang="en-US" altLang="en-US" b="1" dirty="0">
                <a:cs typeface="Times New Roman" panose="02020603050405020304" pitchFamily="18" charset="0"/>
              </a:rPr>
              <a:t>Diaspora</a:t>
            </a:r>
            <a:r>
              <a:rPr lang="en-US" altLang="en-US" dirty="0">
                <a:cs typeface="Times New Roman" panose="02020603050405020304" pitchFamily="18" charset="0"/>
              </a:rPr>
              <a:t>- Being forced as an ethnic culture to leave original homeland and dispersed throughout world</a:t>
            </a:r>
          </a:p>
          <a:p>
            <a:r>
              <a:rPr lang="en-US" altLang="en-US" b="1" dirty="0">
                <a:cs typeface="Times New Roman" panose="02020603050405020304" pitchFamily="18" charset="0"/>
              </a:rPr>
              <a:t>Eurocentrism</a:t>
            </a:r>
            <a:r>
              <a:rPr lang="en-US" altLang="en-US" dirty="0">
                <a:cs typeface="Times New Roman" panose="02020603050405020304" pitchFamily="18" charset="0"/>
              </a:rPr>
              <a:t> –an emphasis on European or Western beliefs, often at expense of other cultures. Aligned with current and past power structures in the world.</a:t>
            </a:r>
          </a:p>
          <a:p>
            <a:r>
              <a:rPr lang="en-US" altLang="en-US" b="1" dirty="0">
                <a:cs typeface="Times New Roman" panose="02020603050405020304" pitchFamily="18" charset="0"/>
              </a:rPr>
              <a:t>Hybridity</a:t>
            </a:r>
            <a:r>
              <a:rPr lang="en-US" altLang="en-US" dirty="0">
                <a:cs typeface="Times New Roman" panose="02020603050405020304" pitchFamily="18" charset="0"/>
              </a:rPr>
              <a:t> - The assimilation and adaptation of cultural practices, the cross-fertilization of cultures; can be seen as positive, enriching, and dynamic, as well as oppressive</a:t>
            </a:r>
          </a:p>
        </p:txBody>
      </p:sp>
      <p:sp>
        <p:nvSpPr>
          <p:cNvPr id="62468" name="Rectangle 4">
            <a:extLst>
              <a:ext uri="{FF2B5EF4-FFF2-40B4-BE49-F238E27FC236}">
                <a16:creationId xmlns:a16="http://schemas.microsoft.com/office/drawing/2014/main" id="{36BBEC90-4105-406C-BE86-E725C5EAD5C4}"/>
              </a:ext>
            </a:extLst>
          </p:cNvPr>
          <p:cNvSpPr>
            <a:spLocks noGrp="1" noChangeArrowheads="1"/>
          </p:cNvSpPr>
          <p:nvPr>
            <p:ph type="body" sz="half" idx="2"/>
          </p:nvPr>
        </p:nvSpPr>
        <p:spPr>
          <a:xfrm>
            <a:off x="1208103" y="1571347"/>
            <a:ext cx="5210451" cy="4270161"/>
          </a:xfrm>
        </p:spPr>
        <p:txBody>
          <a:bodyPr/>
          <a:lstStyle/>
          <a:p>
            <a:pPr>
              <a:spcAft>
                <a:spcPts val="0"/>
              </a:spcAft>
              <a:buNone/>
              <a:defRPr/>
            </a:pPr>
            <a:r>
              <a:rPr lang="en-US" b="1" dirty="0">
                <a:solidFill>
                  <a:schemeClr val="accent3">
                    <a:lumMod val="75000"/>
                  </a:schemeClr>
                </a:solidFill>
              </a:rPr>
              <a:t>-</a:t>
            </a:r>
            <a:r>
              <a:rPr lang="en-US" b="1" dirty="0">
                <a:solidFill>
                  <a:schemeClr val="tx1"/>
                </a:solidFill>
              </a:rPr>
              <a:t>Social Darwinism</a:t>
            </a:r>
          </a:p>
          <a:p>
            <a:pPr>
              <a:spcAft>
                <a:spcPts val="0"/>
              </a:spcAft>
              <a:buNone/>
              <a:defRPr/>
            </a:pPr>
            <a:r>
              <a:rPr lang="en-US" b="1" dirty="0">
                <a:solidFill>
                  <a:schemeClr val="tx1"/>
                </a:solidFill>
              </a:rPr>
              <a:t>-Eurocentrism</a:t>
            </a:r>
          </a:p>
          <a:p>
            <a:pPr>
              <a:spcAft>
                <a:spcPts val="0"/>
              </a:spcAft>
              <a:buNone/>
              <a:defRPr/>
            </a:pPr>
            <a:r>
              <a:rPr lang="en-US" b="1" dirty="0">
                <a:solidFill>
                  <a:schemeClr val="tx1"/>
                </a:solidFill>
              </a:rPr>
              <a:t>-White Man’s Burden</a:t>
            </a:r>
          </a:p>
          <a:p>
            <a:pPr>
              <a:spcAft>
                <a:spcPts val="0"/>
              </a:spcAft>
              <a:buNone/>
              <a:defRPr/>
            </a:pPr>
            <a:r>
              <a:rPr lang="en-US" dirty="0">
                <a:solidFill>
                  <a:schemeClr val="tx1"/>
                </a:solidFill>
              </a:rPr>
              <a:t> * What was thought to be an obligation to “civilize” non-European people</a:t>
            </a:r>
          </a:p>
          <a:p>
            <a:pPr>
              <a:spcAft>
                <a:spcPts val="0"/>
              </a:spcAft>
              <a:buNone/>
              <a:defRPr/>
            </a:pPr>
            <a:r>
              <a:rPr lang="en-US" b="1" dirty="0">
                <a:solidFill>
                  <a:schemeClr val="tx1"/>
                </a:solidFill>
              </a:rPr>
              <a:t>-Racism</a:t>
            </a:r>
          </a:p>
          <a:p>
            <a:pPr>
              <a:spcAft>
                <a:spcPts val="0"/>
              </a:spcAft>
              <a:buNone/>
              <a:defRPr/>
            </a:pPr>
            <a:r>
              <a:rPr lang="en-US" b="1" dirty="0">
                <a:solidFill>
                  <a:schemeClr val="tx1"/>
                </a:solidFill>
              </a:rPr>
              <a:t>-Hegemony</a:t>
            </a:r>
          </a:p>
          <a:p>
            <a:pPr>
              <a:spcAft>
                <a:spcPts val="0"/>
              </a:spcAft>
              <a:buNone/>
              <a:defRPr/>
            </a:pPr>
            <a:r>
              <a:rPr lang="en-US" b="1" dirty="0">
                <a:solidFill>
                  <a:schemeClr val="tx1"/>
                </a:solidFill>
              </a:rPr>
              <a:t>-Exploitation</a:t>
            </a:r>
          </a:p>
          <a:p>
            <a:pPr>
              <a:spcAft>
                <a:spcPts val="0"/>
              </a:spcAft>
              <a:buNone/>
              <a:defRPr/>
            </a:pPr>
            <a:r>
              <a:rPr lang="en-US" b="1" dirty="0">
                <a:solidFill>
                  <a:schemeClr val="tx1"/>
                </a:solidFill>
              </a:rPr>
              <a:t>-Counter-narrative</a:t>
            </a:r>
          </a:p>
          <a:p>
            <a:pPr>
              <a:spcAft>
                <a:spcPts val="0"/>
              </a:spcAft>
              <a:buNone/>
              <a:defRPr/>
            </a:pPr>
            <a:r>
              <a:rPr lang="en-US" b="1" dirty="0">
                <a:solidFill>
                  <a:schemeClr val="tx1"/>
                </a:solidFill>
              </a:rPr>
              <a:t>-Cultural borderlands</a:t>
            </a:r>
            <a:endParaRPr lang="en-US" altLang="en-US"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19823014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866A9C9E-2387-4CF2-B912-0B6D51ECFDC1}"/>
              </a:ext>
            </a:extLst>
          </p:cNvPr>
          <p:cNvSpPr>
            <a:spLocks noGrp="1" noChangeArrowheads="1"/>
          </p:cNvSpPr>
          <p:nvPr>
            <p:ph type="title"/>
          </p:nvPr>
        </p:nvSpPr>
        <p:spPr>
          <a:xfrm>
            <a:off x="1165194" y="518604"/>
            <a:ext cx="10242612" cy="892946"/>
          </a:xfrm>
        </p:spPr>
        <p:txBody>
          <a:bodyPr/>
          <a:lstStyle/>
          <a:p>
            <a:pPr>
              <a:defRPr/>
            </a:pPr>
            <a:r>
              <a:rPr lang="en-US" dirty="0">
                <a:solidFill>
                  <a:schemeClr val="accent1"/>
                </a:solidFill>
              </a:rPr>
              <a:t>Questions to prompt postcolonial analysis:</a:t>
            </a:r>
          </a:p>
        </p:txBody>
      </p:sp>
      <p:sp>
        <p:nvSpPr>
          <p:cNvPr id="81923" name="Rectangle 3">
            <a:extLst>
              <a:ext uri="{FF2B5EF4-FFF2-40B4-BE49-F238E27FC236}">
                <a16:creationId xmlns:a16="http://schemas.microsoft.com/office/drawing/2014/main" id="{C5A4A1A2-947A-41EE-8132-E7B21395E160}"/>
              </a:ext>
            </a:extLst>
          </p:cNvPr>
          <p:cNvSpPr>
            <a:spLocks noGrp="1" noChangeArrowheads="1"/>
          </p:cNvSpPr>
          <p:nvPr>
            <p:ph idx="1"/>
          </p:nvPr>
        </p:nvSpPr>
        <p:spPr>
          <a:xfrm>
            <a:off x="1251750" y="1411550"/>
            <a:ext cx="10242613" cy="5122415"/>
          </a:xfrm>
        </p:spPr>
        <p:txBody>
          <a:bodyPr rtlCol="0">
            <a:normAutofit/>
          </a:bodyPr>
          <a:lstStyle/>
          <a:p>
            <a:pPr>
              <a:lnSpc>
                <a:spcPct val="90000"/>
              </a:lnSpc>
              <a:spcAft>
                <a:spcPts val="0"/>
              </a:spcAft>
              <a:defRPr/>
            </a:pPr>
            <a:r>
              <a:rPr lang="en-US" sz="2400" dirty="0">
                <a:solidFill>
                  <a:schemeClr val="tx1"/>
                </a:solidFill>
              </a:rPr>
              <a:t>How does the literary text, explicitly or allegorically, represent various aspects of colonial oppression? </a:t>
            </a:r>
          </a:p>
          <a:p>
            <a:pPr>
              <a:lnSpc>
                <a:spcPct val="90000"/>
              </a:lnSpc>
              <a:spcAft>
                <a:spcPts val="0"/>
              </a:spcAft>
              <a:defRPr/>
            </a:pPr>
            <a:r>
              <a:rPr lang="en-US" sz="2400" dirty="0">
                <a:solidFill>
                  <a:schemeClr val="tx1"/>
                </a:solidFill>
              </a:rPr>
              <a:t>What does the text reveal about the problematics of post-colonial identity, including the relationship between personal and cultural identity within cultural borderlands? </a:t>
            </a:r>
          </a:p>
          <a:p>
            <a:pPr>
              <a:lnSpc>
                <a:spcPct val="90000"/>
              </a:lnSpc>
              <a:spcAft>
                <a:spcPts val="0"/>
              </a:spcAft>
              <a:defRPr/>
            </a:pPr>
            <a:r>
              <a:rPr lang="en-US" sz="2400" dirty="0">
                <a:solidFill>
                  <a:schemeClr val="tx1"/>
                </a:solidFill>
              </a:rPr>
              <a:t>What does the text reveal about the operations of cultural difference—the ways in which race, religion, class, cultural beliefs, and customs combine to form individual identity—in shaping our perceptions of ourselves, others, and the world in which we live? </a:t>
            </a:r>
          </a:p>
          <a:p>
            <a:pPr>
              <a:lnSpc>
                <a:spcPct val="90000"/>
              </a:lnSpc>
              <a:spcAft>
                <a:spcPts val="0"/>
              </a:spcAft>
              <a:defRPr/>
            </a:pPr>
            <a:r>
              <a:rPr lang="en-US" sz="2400" dirty="0">
                <a:solidFill>
                  <a:schemeClr val="tx1"/>
                </a:solidFill>
              </a:rPr>
              <a:t>What person(s) or groups does the work identify as "other" or stranger? How are such persons/groups described and treated?</a:t>
            </a:r>
          </a:p>
          <a:p>
            <a:pPr>
              <a:lnSpc>
                <a:spcPct val="90000"/>
              </a:lnSpc>
              <a:spcAft>
                <a:spcPts val="0"/>
              </a:spcAft>
              <a:defRPr/>
            </a:pPr>
            <a:r>
              <a:rPr lang="en-US" sz="2400" dirty="0">
                <a:solidFill>
                  <a:schemeClr val="tx1"/>
                </a:solidFill>
              </a:rPr>
              <a:t>What does the text reveal about the politics and/or psychology of anti-colonialist resistance? </a:t>
            </a:r>
          </a:p>
        </p:txBody>
      </p:sp>
    </p:spTree>
    <p:extLst>
      <p:ext uri="{BB962C8B-B14F-4D97-AF65-F5344CB8AC3E}">
        <p14:creationId xmlns:p14="http://schemas.microsoft.com/office/powerpoint/2010/main" val="20692718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303692EE-9B19-455D-BB40-780DC97F0C34}"/>
              </a:ext>
            </a:extLst>
          </p:cNvPr>
          <p:cNvSpPr>
            <a:spLocks noGrp="1" noChangeArrowheads="1"/>
          </p:cNvSpPr>
          <p:nvPr>
            <p:ph type="title"/>
          </p:nvPr>
        </p:nvSpPr>
        <p:spPr>
          <a:xfrm>
            <a:off x="1162235" y="616998"/>
            <a:ext cx="10520039" cy="878889"/>
          </a:xfrm>
        </p:spPr>
        <p:txBody>
          <a:bodyPr>
            <a:normAutofit/>
          </a:bodyPr>
          <a:lstStyle/>
          <a:p>
            <a:pPr>
              <a:defRPr/>
            </a:pPr>
            <a:r>
              <a:rPr lang="en-US" sz="4800" dirty="0"/>
              <a:t>When Writing about Race/Ethnicity</a:t>
            </a:r>
          </a:p>
        </p:txBody>
      </p:sp>
      <p:sp>
        <p:nvSpPr>
          <p:cNvPr id="2" name="Content Placeholder 1">
            <a:extLst>
              <a:ext uri="{FF2B5EF4-FFF2-40B4-BE49-F238E27FC236}">
                <a16:creationId xmlns:a16="http://schemas.microsoft.com/office/drawing/2014/main" id="{850D0993-85E7-4CC1-9F33-8149631FE342}"/>
              </a:ext>
            </a:extLst>
          </p:cNvPr>
          <p:cNvSpPr>
            <a:spLocks noGrp="1"/>
          </p:cNvSpPr>
          <p:nvPr>
            <p:ph idx="1"/>
          </p:nvPr>
        </p:nvSpPr>
        <p:spPr>
          <a:xfrm>
            <a:off x="1032029" y="1705992"/>
            <a:ext cx="10591800" cy="4535010"/>
          </a:xfrm>
        </p:spPr>
        <p:txBody>
          <a:bodyPr rtlCol="0">
            <a:normAutofit/>
          </a:bodyPr>
          <a:lstStyle/>
          <a:p>
            <a:pPr>
              <a:spcAft>
                <a:spcPts val="0"/>
              </a:spcAft>
              <a:defRPr/>
            </a:pPr>
            <a:r>
              <a:rPr lang="en-US" dirty="0">
                <a:solidFill>
                  <a:schemeClr val="tx1"/>
                </a:solidFill>
              </a:rPr>
              <a:t>Don’t be afraid to be critical of an author’s portrayal of race. If it makes you uncomfortable, there’s probably something wrong with it.</a:t>
            </a:r>
          </a:p>
          <a:p>
            <a:pPr marL="0" indent="0">
              <a:spcAft>
                <a:spcPts val="0"/>
              </a:spcAft>
              <a:buNone/>
              <a:defRPr/>
            </a:pPr>
            <a:endParaRPr lang="en-US" dirty="0">
              <a:solidFill>
                <a:schemeClr val="tx1"/>
              </a:solidFill>
            </a:endParaRPr>
          </a:p>
          <a:p>
            <a:pPr>
              <a:spcAft>
                <a:spcPts val="0"/>
              </a:spcAft>
              <a:defRPr/>
            </a:pPr>
            <a:r>
              <a:rPr lang="en-US" dirty="0">
                <a:solidFill>
                  <a:schemeClr val="tx1"/>
                </a:solidFill>
              </a:rPr>
              <a:t>Do not get sucked in to “positive stereotyping.” Casting the colonized or oppressed as a purely innocent, angelic culture or people to be pitied is almost as bad as demonizing. That’s not acknowledging complexity.</a:t>
            </a:r>
          </a:p>
          <a:p>
            <a:pPr marL="0" indent="0">
              <a:spcAft>
                <a:spcPts val="0"/>
              </a:spcAft>
              <a:buNone/>
              <a:defRPr/>
            </a:pPr>
            <a:endParaRPr lang="en-US" dirty="0">
              <a:solidFill>
                <a:schemeClr val="tx1"/>
              </a:solidFill>
            </a:endParaRPr>
          </a:p>
          <a:p>
            <a:pPr>
              <a:spcAft>
                <a:spcPts val="0"/>
              </a:spcAft>
              <a:defRPr/>
            </a:pPr>
            <a:r>
              <a:rPr lang="en-US" dirty="0">
                <a:solidFill>
                  <a:schemeClr val="tx1"/>
                </a:solidFill>
              </a:rPr>
              <a:t>If you are white, this legacy can be difficult to accept. But it’s the history you inherited, so learn to deal with it now.</a:t>
            </a:r>
          </a:p>
          <a:p>
            <a:pPr marL="0" indent="0">
              <a:spcAft>
                <a:spcPts val="0"/>
              </a:spcAft>
              <a:buNone/>
              <a:defRPr/>
            </a:pPr>
            <a:endParaRPr lang="en-US" dirty="0">
              <a:solidFill>
                <a:schemeClr val="tx1"/>
              </a:solidFill>
            </a:endParaRPr>
          </a:p>
          <a:p>
            <a:pPr>
              <a:spcAft>
                <a:spcPts val="0"/>
              </a:spcAft>
              <a:defRPr/>
            </a:pPr>
            <a:r>
              <a:rPr lang="en-US" dirty="0">
                <a:solidFill>
                  <a:schemeClr val="tx1"/>
                </a:solidFill>
              </a:rPr>
              <a:t>Any text, even one that doesn’t seem to be “about” race/culture, can be examined from a postcolonial lens.</a:t>
            </a:r>
          </a:p>
        </p:txBody>
      </p:sp>
    </p:spTree>
    <p:extLst>
      <p:ext uri="{BB962C8B-B14F-4D97-AF65-F5344CB8AC3E}">
        <p14:creationId xmlns:p14="http://schemas.microsoft.com/office/powerpoint/2010/main" val="8144528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6662-3160-4CEB-8990-15296F0DC5FD}"/>
              </a:ext>
            </a:extLst>
          </p:cNvPr>
          <p:cNvSpPr>
            <a:spLocks noGrp="1"/>
          </p:cNvSpPr>
          <p:nvPr>
            <p:ph type="ctrTitle"/>
          </p:nvPr>
        </p:nvSpPr>
        <p:spPr>
          <a:xfrm>
            <a:off x="1915385" y="1833239"/>
            <a:ext cx="8361229" cy="2688195"/>
          </a:xfrm>
        </p:spPr>
        <p:txBody>
          <a:bodyPr/>
          <a:lstStyle/>
          <a:p>
            <a:r>
              <a:rPr lang="en-US" sz="4400" b="1" dirty="0"/>
              <a:t>Critical Approaches: </a:t>
            </a:r>
            <a:br>
              <a:rPr lang="en-US" sz="4400" dirty="0"/>
            </a:br>
            <a:r>
              <a:rPr lang="en-US" sz="4400" dirty="0"/>
              <a:t>Marxist Criticism </a:t>
            </a:r>
            <a:br>
              <a:rPr lang="en-US" sz="4400" dirty="0"/>
            </a:br>
            <a:r>
              <a:rPr lang="en-US" sz="4400" dirty="0"/>
              <a:t>New Historicism</a:t>
            </a:r>
            <a:br>
              <a:rPr lang="en-US" sz="4400" dirty="0"/>
            </a:br>
            <a:r>
              <a:rPr lang="en-US" sz="4400" dirty="0"/>
              <a:t>Cultural Studies</a:t>
            </a:r>
          </a:p>
        </p:txBody>
      </p:sp>
    </p:spTree>
    <p:extLst>
      <p:ext uri="{BB962C8B-B14F-4D97-AF65-F5344CB8AC3E}">
        <p14:creationId xmlns:p14="http://schemas.microsoft.com/office/powerpoint/2010/main" val="14077512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BEF66C-CB33-4AA6-A45C-3E716DE8C433}"/>
              </a:ext>
            </a:extLst>
          </p:cNvPr>
          <p:cNvSpPr>
            <a:spLocks noGrp="1"/>
          </p:cNvSpPr>
          <p:nvPr>
            <p:ph type="body" idx="1"/>
          </p:nvPr>
        </p:nvSpPr>
        <p:spPr>
          <a:xfrm>
            <a:off x="1083678" y="395780"/>
            <a:ext cx="3059017" cy="563618"/>
          </a:xfrm>
        </p:spPr>
        <p:txBody>
          <a:bodyPr/>
          <a:lstStyle/>
          <a:p>
            <a:r>
              <a:rPr lang="en-US" dirty="0">
                <a:solidFill>
                  <a:srgbClr val="002060"/>
                </a:solidFill>
              </a:rPr>
              <a:t>Marxist Criticism</a:t>
            </a:r>
          </a:p>
        </p:txBody>
      </p:sp>
      <p:sp>
        <p:nvSpPr>
          <p:cNvPr id="4" name="Content Placeholder 3">
            <a:extLst>
              <a:ext uri="{FF2B5EF4-FFF2-40B4-BE49-F238E27FC236}">
                <a16:creationId xmlns:a16="http://schemas.microsoft.com/office/drawing/2014/main" id="{15EEBFCF-3903-48A7-ABB3-5AC73B4D8D77}"/>
              </a:ext>
            </a:extLst>
          </p:cNvPr>
          <p:cNvSpPr>
            <a:spLocks noGrp="1"/>
          </p:cNvSpPr>
          <p:nvPr>
            <p:ph sz="half" idx="2"/>
          </p:nvPr>
        </p:nvSpPr>
        <p:spPr>
          <a:xfrm>
            <a:off x="849085" y="959398"/>
            <a:ext cx="3853543" cy="2138909"/>
          </a:xfrm>
        </p:spPr>
        <p:txBody>
          <a:bodyPr>
            <a:normAutofit fontScale="92500"/>
          </a:bodyPr>
          <a:lstStyle/>
          <a:p>
            <a:pPr marL="0" indent="0">
              <a:buNone/>
            </a:pPr>
            <a:r>
              <a:rPr lang="en-US" sz="2200" dirty="0"/>
              <a:t>Examines how socioeconomic forces and ideologies affect people’s lives and how such forces are represented in the text or even responsible for producing the text; often critiques capitalist and consumer culture</a:t>
            </a:r>
            <a:r>
              <a:rPr lang="en-US" sz="2200" b="1" dirty="0"/>
              <a:t> </a:t>
            </a:r>
          </a:p>
          <a:p>
            <a:pPr algn="just"/>
            <a:endParaRPr lang="en-US" dirty="0"/>
          </a:p>
        </p:txBody>
      </p:sp>
      <p:sp>
        <p:nvSpPr>
          <p:cNvPr id="5" name="Text Placeholder 4">
            <a:extLst>
              <a:ext uri="{FF2B5EF4-FFF2-40B4-BE49-F238E27FC236}">
                <a16:creationId xmlns:a16="http://schemas.microsoft.com/office/drawing/2014/main" id="{FC115012-ECE9-46F8-ACA6-9AB0639D34B9}"/>
              </a:ext>
            </a:extLst>
          </p:cNvPr>
          <p:cNvSpPr>
            <a:spLocks noGrp="1"/>
          </p:cNvSpPr>
          <p:nvPr>
            <p:ph type="body" sz="quarter" idx="3"/>
          </p:nvPr>
        </p:nvSpPr>
        <p:spPr>
          <a:xfrm>
            <a:off x="5165325" y="394100"/>
            <a:ext cx="6464422" cy="563618"/>
          </a:xfrm>
        </p:spPr>
        <p:txBody>
          <a:bodyPr/>
          <a:lstStyle/>
          <a:p>
            <a:r>
              <a:rPr lang="en-US" dirty="0">
                <a:solidFill>
                  <a:srgbClr val="002060"/>
                </a:solidFill>
              </a:rPr>
              <a:t>New Historicism &amp; Cultural Studies</a:t>
            </a:r>
          </a:p>
        </p:txBody>
      </p:sp>
      <p:sp>
        <p:nvSpPr>
          <p:cNvPr id="6" name="Content Placeholder 5">
            <a:extLst>
              <a:ext uri="{FF2B5EF4-FFF2-40B4-BE49-F238E27FC236}">
                <a16:creationId xmlns:a16="http://schemas.microsoft.com/office/drawing/2014/main" id="{E5615384-58FB-490E-90A8-47B268F595D2}"/>
              </a:ext>
            </a:extLst>
          </p:cNvPr>
          <p:cNvSpPr>
            <a:spLocks noGrp="1"/>
          </p:cNvSpPr>
          <p:nvPr>
            <p:ph sz="quarter" idx="4"/>
          </p:nvPr>
        </p:nvSpPr>
        <p:spPr>
          <a:xfrm>
            <a:off x="4996649" y="1097815"/>
            <a:ext cx="6801773" cy="1799453"/>
          </a:xfrm>
        </p:spPr>
        <p:txBody>
          <a:bodyPr>
            <a:normAutofit fontScale="92500"/>
          </a:bodyPr>
          <a:lstStyle/>
          <a:p>
            <a:r>
              <a:rPr lang="en-US" dirty="0"/>
              <a:t>Focuses more on analysis of historical and cultural contexts that contribute to the construction/writing of texts</a:t>
            </a:r>
          </a:p>
          <a:p>
            <a:r>
              <a:rPr lang="en-US" dirty="0"/>
              <a:t>Emphasizes material conditions, ideologies, and practices surrounding literary production, including more popular forms of culture or the kinds of texts not often considered “literary”</a:t>
            </a:r>
          </a:p>
        </p:txBody>
      </p:sp>
      <p:pic>
        <p:nvPicPr>
          <p:cNvPr id="10" name="Picture 9">
            <a:extLst>
              <a:ext uri="{FF2B5EF4-FFF2-40B4-BE49-F238E27FC236}">
                <a16:creationId xmlns:a16="http://schemas.microsoft.com/office/drawing/2014/main" id="{D8461364-217A-4762-998C-C2DF0654F0BF}"/>
              </a:ext>
            </a:extLst>
          </p:cNvPr>
          <p:cNvPicPr>
            <a:picLocks noChangeAspect="1"/>
          </p:cNvPicPr>
          <p:nvPr/>
        </p:nvPicPr>
        <p:blipFill rotWithShape="1">
          <a:blip r:embed="rId2">
            <a:extLst>
              <a:ext uri="{28A0092B-C50C-407E-A947-70E740481C1C}">
                <a14:useLocalDpi xmlns:a14="http://schemas.microsoft.com/office/drawing/2010/main" val="0"/>
              </a:ext>
            </a:extLst>
          </a:blip>
          <a:srcRect l="9332" t="9124" r="5888" b="17495"/>
          <a:stretch/>
        </p:blipFill>
        <p:spPr>
          <a:xfrm>
            <a:off x="963843" y="3508309"/>
            <a:ext cx="3298689" cy="28551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A89BF41B-9748-4165-A233-00DF48E0DE9D}"/>
              </a:ext>
            </a:extLst>
          </p:cNvPr>
          <p:cNvPicPr>
            <a:picLocks noChangeAspect="1"/>
          </p:cNvPicPr>
          <p:nvPr/>
        </p:nvPicPr>
        <p:blipFill rotWithShape="1">
          <a:blip r:embed="rId3">
            <a:extLst>
              <a:ext uri="{28A0092B-C50C-407E-A947-70E740481C1C}">
                <a14:useLocalDpi xmlns:a14="http://schemas.microsoft.com/office/drawing/2010/main" val="0"/>
              </a:ext>
            </a:extLst>
          </a:blip>
          <a:srcRect l="5021" t="10979" r="11788" b="4877"/>
          <a:stretch/>
        </p:blipFill>
        <p:spPr>
          <a:xfrm>
            <a:off x="4522656" y="3037365"/>
            <a:ext cx="3616689" cy="2743550"/>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05DCFDB9-C1D2-4512-B823-4B47E3B53F1E}"/>
              </a:ext>
            </a:extLst>
          </p:cNvPr>
          <p:cNvPicPr>
            <a:picLocks noChangeAspect="1"/>
          </p:cNvPicPr>
          <p:nvPr/>
        </p:nvPicPr>
        <p:blipFill rotWithShape="1">
          <a:blip r:embed="rId4">
            <a:extLst>
              <a:ext uri="{28A0092B-C50C-407E-A947-70E740481C1C}">
                <a14:useLocalDpi xmlns:a14="http://schemas.microsoft.com/office/drawing/2010/main" val="0"/>
              </a:ext>
            </a:extLst>
          </a:blip>
          <a:srcRect l="5017" t="10455" r="12794" b="5094"/>
          <a:stretch/>
        </p:blipFill>
        <p:spPr>
          <a:xfrm>
            <a:off x="8219244" y="3608640"/>
            <a:ext cx="3704978" cy="28551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283298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51E453C9-13DC-4E92-92E4-2A22E5CA30D4}"/>
              </a:ext>
            </a:extLst>
          </p:cNvPr>
          <p:cNvSpPr>
            <a:spLocks noGrp="1"/>
          </p:cNvSpPr>
          <p:nvPr>
            <p:ph type="title"/>
          </p:nvPr>
        </p:nvSpPr>
        <p:spPr>
          <a:xfrm>
            <a:off x="1295400" y="383959"/>
            <a:ext cx="4244266" cy="619217"/>
          </a:xfrm>
        </p:spPr>
        <p:txBody>
          <a:bodyPr>
            <a:normAutofit fontScale="90000"/>
          </a:bodyPr>
          <a:lstStyle/>
          <a:p>
            <a:r>
              <a:rPr lang="en-US" altLang="en-US" dirty="0"/>
              <a:t>Marxist Criticism</a:t>
            </a:r>
          </a:p>
        </p:txBody>
      </p:sp>
      <p:sp>
        <p:nvSpPr>
          <p:cNvPr id="29699" name="Content Placeholder 2">
            <a:extLst>
              <a:ext uri="{FF2B5EF4-FFF2-40B4-BE49-F238E27FC236}">
                <a16:creationId xmlns:a16="http://schemas.microsoft.com/office/drawing/2014/main" id="{16F97F4C-03FF-4B87-A1A4-C48013CD97C1}"/>
              </a:ext>
            </a:extLst>
          </p:cNvPr>
          <p:cNvSpPr>
            <a:spLocks noGrp="1"/>
          </p:cNvSpPr>
          <p:nvPr>
            <p:ph idx="1"/>
          </p:nvPr>
        </p:nvSpPr>
        <p:spPr>
          <a:xfrm>
            <a:off x="692458" y="1242874"/>
            <a:ext cx="11141476" cy="5495277"/>
          </a:xfrm>
        </p:spPr>
        <p:txBody>
          <a:bodyPr>
            <a:normAutofit fontScale="92500"/>
          </a:bodyPr>
          <a:lstStyle/>
          <a:p>
            <a:r>
              <a:rPr lang="en-US" altLang="en-US" sz="2400" dirty="0"/>
              <a:t>Bases approach largely on works of Karl Marx (1818-1883), German political philosopher.</a:t>
            </a:r>
          </a:p>
          <a:p>
            <a:r>
              <a:rPr lang="en-US" altLang="en-US" sz="2400" dirty="0"/>
              <a:t>Investigates assumptions and values associated with culture, race, class.</a:t>
            </a:r>
          </a:p>
          <a:p>
            <a:r>
              <a:rPr lang="en-US" altLang="en-US" sz="2400" dirty="0"/>
              <a:t>For example: Are the rich always good or bad? Are the poor always good or bad?</a:t>
            </a:r>
          </a:p>
          <a:p>
            <a:r>
              <a:rPr lang="en-US" altLang="en-US" sz="2400" dirty="0"/>
              <a:t>Explores the power struggles of those who are minorities in dominant culture.</a:t>
            </a:r>
          </a:p>
          <a:p>
            <a:r>
              <a:rPr lang="en-US" altLang="en-US" sz="2400" dirty="0"/>
              <a:t>Examines </a:t>
            </a:r>
            <a:r>
              <a:rPr lang="en-US" altLang="en-US" sz="2400" u="sng" dirty="0"/>
              <a:t>who</a:t>
            </a:r>
            <a:r>
              <a:rPr lang="en-US" altLang="en-US" sz="2400" dirty="0"/>
              <a:t> has/does not have </a:t>
            </a:r>
            <a:r>
              <a:rPr lang="en-US" altLang="en-US" sz="2400" b="1" dirty="0">
                <a:solidFill>
                  <a:srgbClr val="FF0000"/>
                </a:solidFill>
              </a:rPr>
              <a:t>power</a:t>
            </a:r>
            <a:r>
              <a:rPr lang="en-US" altLang="en-US" sz="2400" dirty="0"/>
              <a:t>, </a:t>
            </a:r>
            <a:r>
              <a:rPr lang="en-US" altLang="en-US" sz="2400" u="sng" dirty="0"/>
              <a:t>how</a:t>
            </a:r>
            <a:r>
              <a:rPr lang="en-US" altLang="en-US" sz="2400" dirty="0"/>
              <a:t> they attained it/why they don’t have it, and what they </a:t>
            </a:r>
            <a:r>
              <a:rPr lang="en-US" altLang="en-US" sz="2400" u="sng" dirty="0"/>
              <a:t>do</a:t>
            </a:r>
            <a:r>
              <a:rPr lang="en-US" altLang="en-US" sz="2400" dirty="0"/>
              <a:t> with it/how they are manipulated </a:t>
            </a:r>
            <a:r>
              <a:rPr lang="en-US" altLang="en-US" sz="2400" u="sng" dirty="0"/>
              <a:t>by</a:t>
            </a:r>
            <a:r>
              <a:rPr lang="en-US" altLang="en-US" sz="2400" dirty="0"/>
              <a:t> it.</a:t>
            </a:r>
          </a:p>
          <a:p>
            <a:r>
              <a:rPr lang="en-US" altLang="en-US" sz="2400" dirty="0"/>
              <a:t>Believes that literature is essentially political; it either supports or refutes economic oppression. In other words, the author either reinforces the </a:t>
            </a:r>
            <a:r>
              <a:rPr lang="en-US" altLang="en-US" sz="2400" i="1" dirty="0"/>
              <a:t>status quo</a:t>
            </a:r>
            <a:r>
              <a:rPr lang="en-US" altLang="en-US" sz="2400" dirty="0"/>
              <a:t> or rebels against it.</a:t>
            </a:r>
          </a:p>
          <a:p>
            <a:r>
              <a:rPr lang="en-US" altLang="en-US" sz="2400" dirty="0"/>
              <a:t>Marxist critics apply these economic and social theories to literature by analyzing:</a:t>
            </a:r>
          </a:p>
          <a:p>
            <a:pPr lvl="1"/>
            <a:r>
              <a:rPr lang="en-US" altLang="en-US" sz="2400" dirty="0"/>
              <a:t>Ideologies that support the elite and place the working class at a disadvantage</a:t>
            </a:r>
          </a:p>
          <a:p>
            <a:pPr lvl="1"/>
            <a:r>
              <a:rPr lang="en-US" altLang="en-US" sz="2400" dirty="0"/>
              <a:t>Class conflict</a:t>
            </a:r>
          </a:p>
          <a:p>
            <a:r>
              <a:rPr lang="en-US" altLang="en-US" sz="2400" dirty="0"/>
              <a:t>Marxism strongly influenced fiction, particularly American fiction, in the 1930s.</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26801022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B49B3008-B008-473E-B77C-42342327F08E}"/>
              </a:ext>
            </a:extLst>
          </p:cNvPr>
          <p:cNvSpPr>
            <a:spLocks noGrp="1" noChangeArrowheads="1"/>
          </p:cNvSpPr>
          <p:nvPr>
            <p:ph type="title"/>
          </p:nvPr>
        </p:nvSpPr>
        <p:spPr>
          <a:xfrm>
            <a:off x="1460377" y="304060"/>
            <a:ext cx="4256842" cy="779016"/>
          </a:xfrm>
        </p:spPr>
        <p:txBody>
          <a:bodyPr/>
          <a:lstStyle/>
          <a:p>
            <a:r>
              <a:rPr lang="en-US" altLang="en-US" dirty="0"/>
              <a:t>New Historicism</a:t>
            </a:r>
          </a:p>
        </p:txBody>
      </p:sp>
      <p:sp>
        <p:nvSpPr>
          <p:cNvPr id="48131" name="Rectangle 3">
            <a:extLst>
              <a:ext uri="{FF2B5EF4-FFF2-40B4-BE49-F238E27FC236}">
                <a16:creationId xmlns:a16="http://schemas.microsoft.com/office/drawing/2014/main" id="{7F10A4B6-C4C3-441F-89DE-49DA03CD410D}"/>
              </a:ext>
            </a:extLst>
          </p:cNvPr>
          <p:cNvSpPr>
            <a:spLocks noGrp="1" noChangeArrowheads="1"/>
          </p:cNvSpPr>
          <p:nvPr>
            <p:ph type="body" idx="1"/>
          </p:nvPr>
        </p:nvSpPr>
        <p:spPr>
          <a:xfrm>
            <a:off x="914400" y="1154097"/>
            <a:ext cx="10919533" cy="5628443"/>
          </a:xfrm>
        </p:spPr>
        <p:txBody>
          <a:bodyPr>
            <a:normAutofit fontScale="92500" lnSpcReduction="10000"/>
          </a:bodyPr>
          <a:lstStyle/>
          <a:p>
            <a:pPr>
              <a:lnSpc>
                <a:spcPct val="80000"/>
              </a:lnSpc>
            </a:pPr>
            <a:r>
              <a:rPr lang="en-US" altLang="en-US" sz="2800" dirty="0"/>
              <a:t>New historicist critics view literature as part of history, and furthermore, as an expression of forces on history.</a:t>
            </a:r>
          </a:p>
          <a:p>
            <a:pPr>
              <a:lnSpc>
                <a:spcPct val="80000"/>
              </a:lnSpc>
            </a:pPr>
            <a:r>
              <a:rPr lang="en-US" altLang="en-US" sz="2800" dirty="0"/>
              <a:t>New historicism compares literary analysis to a dynamic circle:</a:t>
            </a:r>
          </a:p>
          <a:p>
            <a:pPr lvl="1">
              <a:lnSpc>
                <a:spcPct val="80000"/>
              </a:lnSpc>
            </a:pPr>
            <a:r>
              <a:rPr lang="en-US" altLang="en-US" sz="2400" dirty="0"/>
              <a:t>The work tells us something about the surrounding ideology (slavery, rights of women, etc.) </a:t>
            </a:r>
          </a:p>
          <a:p>
            <a:pPr lvl="1">
              <a:lnSpc>
                <a:spcPct val="80000"/>
              </a:lnSpc>
            </a:pPr>
            <a:r>
              <a:rPr lang="en-US" altLang="en-US" sz="2400" dirty="0"/>
              <a:t>Study of the ideology tells us something about the work.</a:t>
            </a:r>
          </a:p>
          <a:p>
            <a:pPr marL="274320" indent="-274320">
              <a:lnSpc>
                <a:spcPct val="80000"/>
              </a:lnSpc>
              <a:spcAft>
                <a:spcPts val="0"/>
              </a:spcAft>
              <a:defRPr/>
            </a:pPr>
            <a:r>
              <a:rPr lang="en-US" altLang="en-US" sz="2800" dirty="0"/>
              <a:t>New historicism takes two forms:</a:t>
            </a:r>
          </a:p>
          <a:p>
            <a:pPr lvl="1" indent="-274320">
              <a:lnSpc>
                <a:spcPct val="80000"/>
              </a:lnSpc>
              <a:spcAft>
                <a:spcPts val="0"/>
              </a:spcAft>
              <a:defRPr/>
            </a:pPr>
            <a:r>
              <a:rPr lang="en-US" altLang="en-US" sz="2400" dirty="0"/>
              <a:t>Analysis of the work in the context in which it was created</a:t>
            </a:r>
          </a:p>
          <a:p>
            <a:pPr lvl="1" indent="-274320">
              <a:lnSpc>
                <a:spcPct val="80000"/>
              </a:lnSpc>
              <a:spcAft>
                <a:spcPts val="0"/>
              </a:spcAft>
              <a:defRPr/>
            </a:pPr>
            <a:r>
              <a:rPr lang="en-US" altLang="en-US" sz="2400" dirty="0"/>
              <a:t>Analysis of the work in the context in which it was critically evaluated.</a:t>
            </a:r>
          </a:p>
          <a:p>
            <a:pPr marL="274320" indent="-274320">
              <a:lnSpc>
                <a:spcPct val="80000"/>
              </a:lnSpc>
              <a:spcAft>
                <a:spcPts val="0"/>
              </a:spcAft>
              <a:defRPr/>
            </a:pPr>
            <a:r>
              <a:rPr lang="en-US" altLang="en-US" sz="2800" dirty="0"/>
              <a:t>New historicists assert that literature “does not exist outside time and place and cannot be interpreted without reference to the era in which it was written” (Kirszner and Mandell 2038).</a:t>
            </a:r>
          </a:p>
          <a:p>
            <a:r>
              <a:rPr lang="en-US" altLang="en-US" sz="2800" dirty="0"/>
              <a:t>Readers are influenced by their culture, so no objective reading of a work is possible.</a:t>
            </a:r>
          </a:p>
          <a:p>
            <a:r>
              <a:rPr lang="en-US" altLang="en-US" sz="2800" dirty="0"/>
              <a:t>Critics should consider how their own culture affects their interpretation of the historical influence on a work.</a:t>
            </a:r>
          </a:p>
          <a:p>
            <a:pPr lvl="1">
              <a:lnSpc>
                <a:spcPct val="80000"/>
              </a:lnSpc>
            </a:pPr>
            <a:endParaRPr lang="en-US" altLang="en-US" sz="2400" dirty="0"/>
          </a:p>
          <a:p>
            <a:pPr>
              <a:lnSpc>
                <a:spcPct val="80000"/>
              </a:lnSpc>
            </a:pPr>
            <a:endParaRPr lang="en-US" altLang="en-US" sz="2800" dirty="0"/>
          </a:p>
        </p:txBody>
      </p:sp>
    </p:spTree>
    <p:extLst>
      <p:ext uri="{BB962C8B-B14F-4D97-AF65-F5344CB8AC3E}">
        <p14:creationId xmlns:p14="http://schemas.microsoft.com/office/powerpoint/2010/main" val="330690993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FCFD6B43-D08B-4E4F-B2B7-A453FA123D0C}"/>
              </a:ext>
            </a:extLst>
          </p:cNvPr>
          <p:cNvSpPr>
            <a:spLocks noGrp="1"/>
          </p:cNvSpPr>
          <p:nvPr>
            <p:ph type="title"/>
          </p:nvPr>
        </p:nvSpPr>
        <p:spPr>
          <a:xfrm>
            <a:off x="1295400" y="657225"/>
            <a:ext cx="9601200" cy="771525"/>
          </a:xfrm>
        </p:spPr>
        <p:txBody>
          <a:bodyPr>
            <a:normAutofit/>
          </a:bodyPr>
          <a:lstStyle/>
          <a:p>
            <a:r>
              <a:rPr lang="en-US" altLang="en-US" dirty="0"/>
              <a:t>Definition and Uses of Literary Criticism</a:t>
            </a:r>
          </a:p>
        </p:txBody>
      </p:sp>
      <p:sp>
        <p:nvSpPr>
          <p:cNvPr id="4099" name="Content Placeholder 2">
            <a:extLst>
              <a:ext uri="{FF2B5EF4-FFF2-40B4-BE49-F238E27FC236}">
                <a16:creationId xmlns:a16="http://schemas.microsoft.com/office/drawing/2014/main" id="{49696C80-7911-4C0F-9A5C-C4839AE4BA1A}"/>
              </a:ext>
            </a:extLst>
          </p:cNvPr>
          <p:cNvSpPr>
            <a:spLocks noGrp="1"/>
          </p:cNvSpPr>
          <p:nvPr>
            <p:ph idx="1"/>
          </p:nvPr>
        </p:nvSpPr>
        <p:spPr>
          <a:xfrm>
            <a:off x="885825" y="1581150"/>
            <a:ext cx="10991850" cy="4410076"/>
          </a:xfrm>
        </p:spPr>
        <p:txBody>
          <a:bodyPr>
            <a:normAutofit/>
          </a:bodyPr>
          <a:lstStyle/>
          <a:p>
            <a:r>
              <a:rPr lang="en-US" altLang="en-US" sz="2400" dirty="0"/>
              <a:t>“Literary criticism” is the name given to works written by experts who critique—or, analyze—an author’s work.</a:t>
            </a:r>
          </a:p>
          <a:p>
            <a:r>
              <a:rPr lang="en-US" altLang="en-US" sz="2400" dirty="0"/>
              <a:t>It does NOT mean “to criticize” as in complain or disapprove.</a:t>
            </a:r>
          </a:p>
          <a:p>
            <a:r>
              <a:rPr lang="en-US" altLang="en-US" sz="2400" dirty="0"/>
              <a:t>Literary criticism is often referred to as a “secondary source” because it is used to analyze your primary work—the work or text (poem/novel) you are reading.</a:t>
            </a:r>
          </a:p>
          <a:p>
            <a:r>
              <a:rPr lang="en-US" altLang="en-US" sz="2400" dirty="0"/>
              <a:t>Literary criticism is used by people who want to use an expert’s opinion to support their own ideas; it is used by readers to analyze, NOT by authors to write.</a:t>
            </a:r>
          </a:p>
          <a:p>
            <a:r>
              <a:rPr lang="en-US" altLang="en-US" sz="2400" dirty="0"/>
              <a:t>Therefore, when you begin to analyze your short story (for the research essay), you’ll make use of expert, reliable literary criticism to support your opinion—your thesis—which you will develop for your paper.</a:t>
            </a:r>
          </a:p>
        </p:txBody>
      </p:sp>
    </p:spTree>
    <p:extLst>
      <p:ext uri="{BB962C8B-B14F-4D97-AF65-F5344CB8AC3E}">
        <p14:creationId xmlns:p14="http://schemas.microsoft.com/office/powerpoint/2010/main" val="39562059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a:extLst>
              <a:ext uri="{FF2B5EF4-FFF2-40B4-BE49-F238E27FC236}">
                <a16:creationId xmlns:a16="http://schemas.microsoft.com/office/drawing/2014/main" id="{0950BBE0-8D2E-4CED-8010-9D7B17A04B2C}"/>
              </a:ext>
            </a:extLst>
          </p:cNvPr>
          <p:cNvSpPr>
            <a:spLocks noGrp="1" noChangeArrowheads="1"/>
          </p:cNvSpPr>
          <p:nvPr>
            <p:ph type="title"/>
          </p:nvPr>
        </p:nvSpPr>
        <p:spPr>
          <a:xfrm>
            <a:off x="1371600" y="685800"/>
            <a:ext cx="9601200" cy="974324"/>
          </a:xfrm>
        </p:spPr>
        <p:txBody>
          <a:bodyPr/>
          <a:lstStyle/>
          <a:p>
            <a:r>
              <a:rPr lang="en-US" altLang="en-US" dirty="0"/>
              <a:t>NEW HISTORICISM—Key Arguments</a:t>
            </a:r>
          </a:p>
        </p:txBody>
      </p:sp>
      <p:sp>
        <p:nvSpPr>
          <p:cNvPr id="51203" name="Rectangle 3">
            <a:extLst>
              <a:ext uri="{FF2B5EF4-FFF2-40B4-BE49-F238E27FC236}">
                <a16:creationId xmlns:a16="http://schemas.microsoft.com/office/drawing/2014/main" id="{271E0FD5-72A1-41FF-BDA3-C0ED1A0FE09F}"/>
              </a:ext>
            </a:extLst>
          </p:cNvPr>
          <p:cNvSpPr>
            <a:spLocks noGrp="1" noChangeArrowheads="1"/>
          </p:cNvSpPr>
          <p:nvPr>
            <p:ph type="body" idx="1"/>
          </p:nvPr>
        </p:nvSpPr>
        <p:spPr>
          <a:xfrm>
            <a:off x="1016000" y="1888723"/>
            <a:ext cx="9601200" cy="4432177"/>
          </a:xfrm>
          <a:solidFill>
            <a:srgbClr val="FFFFCC"/>
          </a:solidFill>
        </p:spPr>
        <p:txBody>
          <a:bodyPr>
            <a:noAutofit/>
          </a:bodyPr>
          <a:lstStyle/>
          <a:p>
            <a:pPr>
              <a:lnSpc>
                <a:spcPct val="80000"/>
              </a:lnSpc>
            </a:pPr>
            <a:r>
              <a:rPr lang="en-US" altLang="en-US" sz="2400" dirty="0"/>
              <a:t>Literature is one among many socially constructed texts. If there is a difference, it’s the intentional use of the imagination to convey ideas.</a:t>
            </a:r>
          </a:p>
          <a:p>
            <a:pPr>
              <a:lnSpc>
                <a:spcPct val="80000"/>
              </a:lnSpc>
            </a:pPr>
            <a:r>
              <a:rPr lang="en-US" altLang="en-US" sz="2400" dirty="0"/>
              <a:t>History is every bit as subjective as intentionally imaginative texts</a:t>
            </a:r>
          </a:p>
          <a:p>
            <a:pPr>
              <a:lnSpc>
                <a:spcPct val="80000"/>
              </a:lnSpc>
            </a:pPr>
            <a:r>
              <a:rPr lang="en-US" altLang="en-US" sz="2400" dirty="0"/>
              <a:t>Purpose of analyzing literature is to locate hidden social messages, especially those that promote oppression.</a:t>
            </a:r>
          </a:p>
          <a:p>
            <a:pPr>
              <a:lnSpc>
                <a:spcPct val="80000"/>
              </a:lnSpc>
            </a:pPr>
            <a:r>
              <a:rPr lang="en-US" altLang="en-US" sz="2400" dirty="0"/>
              <a:t>Texts have no final interpretation </a:t>
            </a:r>
          </a:p>
          <a:p>
            <a:pPr>
              <a:lnSpc>
                <a:spcPct val="80000"/>
              </a:lnSpc>
            </a:pPr>
            <a:r>
              <a:rPr lang="en-US" altLang="en-US" sz="2400" dirty="0"/>
              <a:t>Language, though socially constructed, is stable enough to be useful.      </a:t>
            </a:r>
          </a:p>
          <a:p>
            <a:pPr>
              <a:lnSpc>
                <a:spcPct val="80000"/>
              </a:lnSpc>
            </a:pPr>
            <a:r>
              <a:rPr lang="en-US" altLang="en-US" sz="2400" dirty="0">
                <a:solidFill>
                  <a:srgbClr val="9900FF"/>
                </a:solidFill>
              </a:rPr>
              <a:t>Find a small intriguing or odd piece of the text and interpret it by comparing it to contemporary sign systems—magazines, newspapers, fads, laws. Try to locate uses &amp; abuses of power.</a:t>
            </a:r>
          </a:p>
        </p:txBody>
      </p:sp>
      <p:pic>
        <p:nvPicPr>
          <p:cNvPr id="51204" name="Picture 4" descr="MCj02807310000[1]">
            <a:extLst>
              <a:ext uri="{FF2B5EF4-FFF2-40B4-BE49-F238E27FC236}">
                <a16:creationId xmlns:a16="http://schemas.microsoft.com/office/drawing/2014/main" id="{386FD286-6AFA-496F-A8DE-894D69A263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1600" y="747821"/>
            <a:ext cx="14224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3493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371600" y="685800"/>
            <a:ext cx="9601200" cy="752383"/>
          </a:xfrm>
        </p:spPr>
        <p:txBody>
          <a:bodyPr/>
          <a:lstStyle/>
          <a:p>
            <a:r>
              <a:rPr lang="en-US" sz="3600" b="1" dirty="0"/>
              <a:t>Cultural Studies</a:t>
            </a:r>
          </a:p>
        </p:txBody>
      </p:sp>
      <p:sp>
        <p:nvSpPr>
          <p:cNvPr id="3" name="Content Placeholder 2"/>
          <p:cNvSpPr>
            <a:spLocks noGrp="1"/>
          </p:cNvSpPr>
          <p:nvPr>
            <p:ph idx="1"/>
          </p:nvPr>
        </p:nvSpPr>
        <p:spPr>
          <a:xfrm>
            <a:off x="1371600" y="1544715"/>
            <a:ext cx="9601200" cy="4322685"/>
          </a:xfrm>
        </p:spPr>
        <p:txBody>
          <a:bodyPr>
            <a:normAutofit/>
          </a:bodyPr>
          <a:lstStyle/>
          <a:p>
            <a:pPr>
              <a:lnSpc>
                <a:spcPct val="80000"/>
              </a:lnSpc>
            </a:pPr>
            <a:r>
              <a:rPr lang="en-US" sz="2400" dirty="0"/>
              <a:t>“Culture” is hard to define and so is “cultural studies”</a:t>
            </a:r>
          </a:p>
          <a:p>
            <a:pPr>
              <a:lnSpc>
                <a:spcPct val="80000"/>
              </a:lnSpc>
            </a:pPr>
            <a:r>
              <a:rPr lang="en-US" sz="2400" dirty="0"/>
              <a:t>It is not so much a discrete approach as a set of practices influenced by many fields</a:t>
            </a:r>
          </a:p>
          <a:p>
            <a:pPr>
              <a:lnSpc>
                <a:spcPct val="80000"/>
              </a:lnSpc>
            </a:pPr>
            <a:r>
              <a:rPr lang="en-US" sz="2400" dirty="0"/>
              <a:t>It concentrates on social and cultural forces that either create community or cause division and alienation</a:t>
            </a:r>
          </a:p>
          <a:p>
            <a:pPr>
              <a:lnSpc>
                <a:spcPct val="80000"/>
              </a:lnSpc>
            </a:pPr>
            <a:r>
              <a:rPr lang="en-US" sz="2400" dirty="0"/>
              <a:t>Four goals:</a:t>
            </a:r>
          </a:p>
          <a:p>
            <a:pPr lvl="1">
              <a:lnSpc>
                <a:spcPct val="80000"/>
              </a:lnSpc>
            </a:pPr>
            <a:r>
              <a:rPr lang="en-US" sz="2400" dirty="0"/>
              <a:t>transcending confines of a particular discipline</a:t>
            </a:r>
          </a:p>
          <a:p>
            <a:pPr lvl="1">
              <a:lnSpc>
                <a:spcPct val="80000"/>
              </a:lnSpc>
            </a:pPr>
            <a:r>
              <a:rPr lang="en-US" sz="2400" dirty="0"/>
              <a:t>remaining politically engaged</a:t>
            </a:r>
          </a:p>
          <a:p>
            <a:pPr lvl="1">
              <a:lnSpc>
                <a:spcPct val="80000"/>
              </a:lnSpc>
            </a:pPr>
            <a:r>
              <a:rPr lang="en-US" sz="2400" dirty="0"/>
              <a:t>denying the separation of high and low culture</a:t>
            </a:r>
          </a:p>
          <a:p>
            <a:pPr lvl="1">
              <a:lnSpc>
                <a:spcPct val="80000"/>
              </a:lnSpc>
            </a:pPr>
            <a:r>
              <a:rPr lang="en-US" sz="2400" dirty="0"/>
              <a:t>analyzing the means of production as well as product</a:t>
            </a:r>
          </a:p>
          <a:p>
            <a:pPr>
              <a:lnSpc>
                <a:spcPct val="80000"/>
              </a:lnSpc>
            </a:pPr>
            <a:r>
              <a:rPr lang="en-US" sz="2400" dirty="0"/>
              <a:t>Joins subjectivity to engagement</a:t>
            </a:r>
          </a:p>
        </p:txBody>
      </p:sp>
    </p:spTree>
    <p:extLst>
      <p:ext uri="{BB962C8B-B14F-4D97-AF65-F5344CB8AC3E}">
        <p14:creationId xmlns:p14="http://schemas.microsoft.com/office/powerpoint/2010/main" val="1579694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BD945E1-D379-4358-A605-AA2EEBBEAA8E}"/>
              </a:ext>
            </a:extLst>
          </p:cNvPr>
          <p:cNvSpPr>
            <a:spLocks noGrp="1" noChangeArrowheads="1"/>
          </p:cNvSpPr>
          <p:nvPr>
            <p:ph type="title"/>
          </p:nvPr>
        </p:nvSpPr>
        <p:spPr/>
        <p:txBody>
          <a:bodyPr>
            <a:normAutofit fontScale="90000"/>
          </a:bodyPr>
          <a:lstStyle/>
          <a:p>
            <a:pPr algn="ctr" eaLnBrk="1" hangingPunct="1"/>
            <a:r>
              <a:rPr lang="en-US" altLang="en-US" sz="3800" dirty="0"/>
              <a:t>Historical/Cultural Reading </a:t>
            </a:r>
            <a:br>
              <a:rPr lang="en-US" altLang="en-US" sz="3800" dirty="0"/>
            </a:br>
            <a:r>
              <a:rPr lang="en-US" altLang="en-US" sz="3800" dirty="0"/>
              <a:t>of Disney’s </a:t>
            </a:r>
            <a:r>
              <a:rPr lang="en-US" altLang="en-US" sz="3800" i="1" dirty="0"/>
              <a:t>Sleeping Beauty </a:t>
            </a:r>
            <a:r>
              <a:rPr lang="en-US" altLang="en-US" sz="3800" dirty="0"/>
              <a:t>(1959)</a:t>
            </a:r>
          </a:p>
        </p:txBody>
      </p:sp>
      <p:sp>
        <p:nvSpPr>
          <p:cNvPr id="16387" name="Rectangle 4">
            <a:extLst>
              <a:ext uri="{FF2B5EF4-FFF2-40B4-BE49-F238E27FC236}">
                <a16:creationId xmlns:a16="http://schemas.microsoft.com/office/drawing/2014/main" id="{B35BEC6D-8F74-43A4-BFF7-3840230AF5A5}"/>
              </a:ext>
            </a:extLst>
          </p:cNvPr>
          <p:cNvSpPr>
            <a:spLocks noGrp="1" noChangeArrowheads="1"/>
          </p:cNvSpPr>
          <p:nvPr>
            <p:ph type="body" sz="half" idx="2"/>
          </p:nvPr>
        </p:nvSpPr>
        <p:spPr>
          <a:xfrm>
            <a:off x="5664233" y="2283779"/>
            <a:ext cx="5283168" cy="2812003"/>
          </a:xfrm>
        </p:spPr>
        <p:txBody>
          <a:bodyPr/>
          <a:lstStyle/>
          <a:p>
            <a:pPr eaLnBrk="1" hangingPunct="1"/>
            <a:r>
              <a:rPr lang="en-US" altLang="en-US" sz="2800" dirty="0"/>
              <a:t>What can </a:t>
            </a:r>
            <a:r>
              <a:rPr lang="en-US" altLang="en-US" sz="2800" i="1" dirty="0"/>
              <a:t>Sleeping Beauty </a:t>
            </a:r>
            <a:r>
              <a:rPr lang="en-US" altLang="en-US" sz="2800" dirty="0"/>
              <a:t>reveal about 1950s society?</a:t>
            </a:r>
          </a:p>
          <a:p>
            <a:pPr eaLnBrk="1" hangingPunct="1"/>
            <a:r>
              <a:rPr lang="en-US" altLang="en-US" sz="2800" dirty="0"/>
              <a:t>How do Prince Phillip’s lines and the “Sword of Truth” reflect the ideals of 1950s Americans?</a:t>
            </a:r>
          </a:p>
        </p:txBody>
      </p:sp>
      <p:pic>
        <p:nvPicPr>
          <p:cNvPr id="16388" name="Picture 7" descr="http://upload.wikimedia.org/wikipedia/en/archive/4/43/20121210051712!Sleeping_beauty_disney.jpg">
            <a:hlinkClick r:id="rId2"/>
            <a:extLst>
              <a:ext uri="{FF2B5EF4-FFF2-40B4-BE49-F238E27FC236}">
                <a16:creationId xmlns:a16="http://schemas.microsoft.com/office/drawing/2014/main" id="{58EE8E77-4678-4C08-B526-5606EA3D12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5943" y="1541755"/>
            <a:ext cx="3311525" cy="449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300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a:extLst>
              <a:ext uri="{FF2B5EF4-FFF2-40B4-BE49-F238E27FC236}">
                <a16:creationId xmlns:a16="http://schemas.microsoft.com/office/drawing/2014/main" id="{AB30B24F-6F2F-4FD2-B8A6-E07B9EDC5039}"/>
              </a:ext>
            </a:extLst>
          </p:cNvPr>
          <p:cNvSpPr>
            <a:spLocks noGrp="1"/>
          </p:cNvSpPr>
          <p:nvPr>
            <p:ph type="ctrTitle"/>
          </p:nvPr>
        </p:nvSpPr>
        <p:spPr>
          <a:xfrm>
            <a:off x="2209800" y="2105025"/>
            <a:ext cx="7772400" cy="1779588"/>
          </a:xfrm>
        </p:spPr>
        <p:txBody>
          <a:bodyPr/>
          <a:lstStyle/>
          <a:p>
            <a:r>
              <a:rPr lang="en-US" altLang="en-US" dirty="0"/>
              <a:t>Literary Theory</a:t>
            </a:r>
          </a:p>
        </p:txBody>
      </p:sp>
    </p:spTree>
    <p:extLst>
      <p:ext uri="{BB962C8B-B14F-4D97-AF65-F5344CB8AC3E}">
        <p14:creationId xmlns:p14="http://schemas.microsoft.com/office/powerpoint/2010/main" val="1151906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1C607F94-358F-49B5-9D58-A0947D43ADCA}"/>
              </a:ext>
            </a:extLst>
          </p:cNvPr>
          <p:cNvSpPr>
            <a:spLocks noGrp="1"/>
          </p:cNvSpPr>
          <p:nvPr>
            <p:ph type="title"/>
          </p:nvPr>
        </p:nvSpPr>
        <p:spPr>
          <a:xfrm>
            <a:off x="962025" y="685800"/>
            <a:ext cx="9601200" cy="695324"/>
          </a:xfrm>
        </p:spPr>
        <p:txBody>
          <a:bodyPr/>
          <a:lstStyle/>
          <a:p>
            <a:r>
              <a:rPr lang="en-US" altLang="en-US" sz="3200" dirty="0"/>
              <a:t>What is literary theory?</a:t>
            </a:r>
          </a:p>
        </p:txBody>
      </p:sp>
      <p:sp>
        <p:nvSpPr>
          <p:cNvPr id="17411" name="Content Placeholder 2">
            <a:extLst>
              <a:ext uri="{FF2B5EF4-FFF2-40B4-BE49-F238E27FC236}">
                <a16:creationId xmlns:a16="http://schemas.microsoft.com/office/drawing/2014/main" id="{5839515E-E674-43AF-9D68-2E2D87667110}"/>
              </a:ext>
            </a:extLst>
          </p:cNvPr>
          <p:cNvSpPr>
            <a:spLocks noGrp="1"/>
          </p:cNvSpPr>
          <p:nvPr>
            <p:ph idx="1"/>
          </p:nvPr>
        </p:nvSpPr>
        <p:spPr>
          <a:xfrm>
            <a:off x="962025" y="1381124"/>
            <a:ext cx="10687049" cy="1057276"/>
          </a:xfrm>
        </p:spPr>
        <p:txBody>
          <a:bodyPr>
            <a:noAutofit/>
          </a:bodyPr>
          <a:lstStyle/>
          <a:p>
            <a:pPr marL="0" indent="0">
              <a:buNone/>
            </a:pPr>
            <a:r>
              <a:rPr lang="en-US" altLang="en-US" sz="2400" i="1" dirty="0"/>
              <a:t>The capacity to generalize about phenomena and to develop concepts that form the basis for interpretation and analysis—in this instance, of a “literary” text.</a:t>
            </a:r>
          </a:p>
        </p:txBody>
      </p:sp>
      <p:sp>
        <p:nvSpPr>
          <p:cNvPr id="5" name="Rectangle 2">
            <a:extLst>
              <a:ext uri="{FF2B5EF4-FFF2-40B4-BE49-F238E27FC236}">
                <a16:creationId xmlns:a16="http://schemas.microsoft.com/office/drawing/2014/main" id="{223A969C-1A9C-4253-B259-F84FF0BB5258}"/>
              </a:ext>
            </a:extLst>
          </p:cNvPr>
          <p:cNvSpPr txBox="1">
            <a:spLocks noChangeArrowheads="1"/>
          </p:cNvSpPr>
          <p:nvPr/>
        </p:nvSpPr>
        <p:spPr>
          <a:xfrm>
            <a:off x="962025" y="2438400"/>
            <a:ext cx="10429875" cy="885825"/>
          </a:xfrm>
          <a:prstGeom prst="rect">
            <a:avLst/>
          </a:prstGeom>
        </p:spPr>
        <p:txBody>
          <a:bodyPr vert="horz" lIns="91440" tIns="45720" rIns="91440" bIns="45720" rtlCol="0" anchor="t">
            <a:normAutofit fontScale="900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marL="838200" indent="-838200">
              <a:defRPr/>
            </a:pPr>
            <a:r>
              <a:rPr lang="en-CA" altLang="en-US" sz="4000" dirty="0"/>
              <a:t>In this class you’ll learn about some of the various theoretical PARADIGMS used in literary criticism</a:t>
            </a:r>
          </a:p>
        </p:txBody>
      </p:sp>
      <p:sp>
        <p:nvSpPr>
          <p:cNvPr id="6" name="Rectangle 3">
            <a:extLst>
              <a:ext uri="{FF2B5EF4-FFF2-40B4-BE49-F238E27FC236}">
                <a16:creationId xmlns:a16="http://schemas.microsoft.com/office/drawing/2014/main" id="{DE7BA869-99C6-43CD-B2B8-89E06B490E32}"/>
              </a:ext>
            </a:extLst>
          </p:cNvPr>
          <p:cNvSpPr txBox="1">
            <a:spLocks noChangeArrowheads="1"/>
          </p:cNvSpPr>
          <p:nvPr/>
        </p:nvSpPr>
        <p:spPr>
          <a:xfrm>
            <a:off x="728662" y="3624263"/>
            <a:ext cx="5448300" cy="2362199"/>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spcAft>
                <a:spcPts val="0"/>
              </a:spcAft>
              <a:buFont typeface="Arial" panose="020B0604020202020204" pitchFamily="34" charset="0"/>
              <a:buChar char="•"/>
              <a:defRPr/>
            </a:pPr>
            <a:r>
              <a:rPr lang="en-CA" altLang="en-US" sz="2800" dirty="0">
                <a:solidFill>
                  <a:srgbClr val="002060"/>
                </a:solidFill>
              </a:rPr>
              <a:t>Formalism &amp; New Historicism</a:t>
            </a:r>
          </a:p>
          <a:p>
            <a:pPr>
              <a:spcAft>
                <a:spcPts val="0"/>
              </a:spcAft>
              <a:buFont typeface="Arial" panose="020B0604020202020204" pitchFamily="34" charset="0"/>
              <a:buChar char="•"/>
              <a:defRPr/>
            </a:pPr>
            <a:r>
              <a:rPr lang="en-CA" altLang="en-US" sz="2800" dirty="0">
                <a:solidFill>
                  <a:srgbClr val="002060"/>
                </a:solidFill>
              </a:rPr>
              <a:t>Structuralism &amp; Deconstruction</a:t>
            </a:r>
          </a:p>
          <a:p>
            <a:pPr>
              <a:spcAft>
                <a:spcPts val="0"/>
              </a:spcAft>
              <a:buFont typeface="Arial" panose="020B0604020202020204" pitchFamily="34" charset="0"/>
              <a:buChar char="•"/>
              <a:defRPr/>
            </a:pPr>
            <a:r>
              <a:rPr lang="en-CA" altLang="en-US" sz="2800" dirty="0">
                <a:solidFill>
                  <a:srgbClr val="002060"/>
                </a:solidFill>
              </a:rPr>
              <a:t>Reader Response</a:t>
            </a:r>
          </a:p>
          <a:p>
            <a:pPr>
              <a:spcAft>
                <a:spcPts val="0"/>
              </a:spcAft>
              <a:buFont typeface="Arial" panose="020B0604020202020204" pitchFamily="34" charset="0"/>
              <a:buChar char="•"/>
              <a:defRPr/>
            </a:pPr>
            <a:r>
              <a:rPr lang="en-CA" altLang="en-US" sz="2800" dirty="0">
                <a:solidFill>
                  <a:srgbClr val="002060"/>
                </a:solidFill>
              </a:rPr>
              <a:t>Biographical&amp; Psychoanalytic</a:t>
            </a:r>
          </a:p>
        </p:txBody>
      </p:sp>
      <p:sp>
        <p:nvSpPr>
          <p:cNvPr id="7" name="Rectangle 3">
            <a:extLst>
              <a:ext uri="{FF2B5EF4-FFF2-40B4-BE49-F238E27FC236}">
                <a16:creationId xmlns:a16="http://schemas.microsoft.com/office/drawing/2014/main" id="{43E78907-1400-434F-B847-E9B1C2FCEDD7}"/>
              </a:ext>
            </a:extLst>
          </p:cNvPr>
          <p:cNvSpPr txBox="1">
            <a:spLocks noChangeArrowheads="1"/>
          </p:cNvSpPr>
          <p:nvPr/>
        </p:nvSpPr>
        <p:spPr>
          <a:xfrm>
            <a:off x="6096000" y="3533776"/>
            <a:ext cx="6019800" cy="279082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spcAft>
                <a:spcPts val="0"/>
              </a:spcAft>
              <a:buFont typeface="Arial" panose="020B0604020202020204" pitchFamily="34" charset="0"/>
              <a:buChar char="•"/>
              <a:defRPr/>
            </a:pPr>
            <a:r>
              <a:rPr lang="en-CA" altLang="en-US" sz="2800" dirty="0">
                <a:solidFill>
                  <a:srgbClr val="002060"/>
                </a:solidFill>
              </a:rPr>
              <a:t>Feminist, Gender, and Queer Theory</a:t>
            </a:r>
          </a:p>
          <a:p>
            <a:pPr>
              <a:spcAft>
                <a:spcPts val="0"/>
              </a:spcAft>
              <a:buFont typeface="Arial" panose="020B0604020202020204" pitchFamily="34" charset="0"/>
              <a:buChar char="•"/>
              <a:defRPr/>
            </a:pPr>
            <a:r>
              <a:rPr lang="en-CA" altLang="en-US" sz="2800" dirty="0">
                <a:solidFill>
                  <a:srgbClr val="002060"/>
                </a:solidFill>
              </a:rPr>
              <a:t>African American &amp; Ethnic Studies</a:t>
            </a:r>
          </a:p>
          <a:p>
            <a:pPr>
              <a:spcAft>
                <a:spcPts val="0"/>
              </a:spcAft>
              <a:buFont typeface="Arial" panose="020B0604020202020204" pitchFamily="34" charset="0"/>
              <a:buChar char="•"/>
              <a:defRPr/>
            </a:pPr>
            <a:r>
              <a:rPr lang="en-CA" altLang="en-US" sz="2800" dirty="0">
                <a:solidFill>
                  <a:srgbClr val="002060"/>
                </a:solidFill>
              </a:rPr>
              <a:t>Postcolonial Literary Criticism</a:t>
            </a:r>
          </a:p>
          <a:p>
            <a:pPr>
              <a:spcAft>
                <a:spcPts val="0"/>
              </a:spcAft>
              <a:buFont typeface="Arial" panose="020B0604020202020204" pitchFamily="34" charset="0"/>
              <a:buChar char="•"/>
              <a:defRPr/>
            </a:pPr>
            <a:r>
              <a:rPr lang="en-CA" altLang="en-US" sz="2800" dirty="0">
                <a:solidFill>
                  <a:srgbClr val="002060"/>
                </a:solidFill>
              </a:rPr>
              <a:t>Marxist Criticism</a:t>
            </a:r>
          </a:p>
          <a:p>
            <a:pPr>
              <a:spcAft>
                <a:spcPts val="0"/>
              </a:spcAft>
              <a:buFont typeface="Arial" panose="020B0604020202020204" pitchFamily="34" charset="0"/>
              <a:buChar char="•"/>
              <a:defRPr/>
            </a:pPr>
            <a:r>
              <a:rPr lang="en-CA" altLang="en-US" sz="2800" dirty="0">
                <a:solidFill>
                  <a:srgbClr val="002060"/>
                </a:solidFill>
              </a:rPr>
              <a:t>New Historicism &amp; Cultural Studies</a:t>
            </a:r>
          </a:p>
          <a:p>
            <a:pPr marL="0" indent="0">
              <a:spcAft>
                <a:spcPts val="0"/>
              </a:spcAft>
              <a:buNone/>
              <a:defRPr/>
            </a:pPr>
            <a:endParaRPr lang="en-CA" altLang="en-US" sz="2800" dirty="0">
              <a:solidFill>
                <a:srgbClr val="002060"/>
              </a:solidFill>
            </a:endParaRPr>
          </a:p>
        </p:txBody>
      </p:sp>
    </p:spTree>
    <p:extLst>
      <p:ext uri="{BB962C8B-B14F-4D97-AF65-F5344CB8AC3E}">
        <p14:creationId xmlns:p14="http://schemas.microsoft.com/office/powerpoint/2010/main" val="2333585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D4E113CF-9146-4B32-873B-AE4FFE462833}"/>
              </a:ext>
            </a:extLst>
          </p:cNvPr>
          <p:cNvSpPr>
            <a:spLocks noGrp="1" noChangeArrowheads="1"/>
          </p:cNvSpPr>
          <p:nvPr>
            <p:ph idx="1"/>
          </p:nvPr>
        </p:nvSpPr>
        <p:spPr>
          <a:xfrm>
            <a:off x="5200650" y="2590800"/>
            <a:ext cx="6448425" cy="3581400"/>
          </a:xfrm>
        </p:spPr>
        <p:txBody>
          <a:bodyPr>
            <a:normAutofit lnSpcReduction="10000"/>
          </a:bodyPr>
          <a:lstStyle/>
          <a:p>
            <a:r>
              <a:rPr lang="en-CA" altLang="en-US" sz="2800" dirty="0"/>
              <a:t>Different approaches or lenses help us to discover rich and deeper meaning</a:t>
            </a:r>
          </a:p>
          <a:p>
            <a:r>
              <a:rPr lang="en-CA" altLang="en-US" sz="2800" dirty="0"/>
              <a:t>Each lens has its strengths and weaknesses</a:t>
            </a:r>
          </a:p>
          <a:p>
            <a:r>
              <a:rPr lang="en-CA" altLang="en-US" sz="2800" dirty="0"/>
              <a:t>Each lens is valuable</a:t>
            </a:r>
          </a:p>
          <a:p>
            <a:r>
              <a:rPr lang="en-CA" altLang="en-US" sz="2800" dirty="0"/>
              <a:t>Try to become a </a:t>
            </a:r>
            <a:r>
              <a:rPr lang="en-CA" altLang="en-US" sz="2800" dirty="0">
                <a:solidFill>
                  <a:srgbClr val="002060"/>
                </a:solidFill>
              </a:rPr>
              <a:t>pluralist</a:t>
            </a:r>
            <a:r>
              <a:rPr lang="en-CA" altLang="en-US" sz="2800" dirty="0"/>
              <a:t> rather than an inflexible supporter of one specific lens or theory</a:t>
            </a:r>
          </a:p>
          <a:p>
            <a:pPr>
              <a:buFont typeface="Wingdings" panose="05000000000000000000" pitchFamily="2" charset="2"/>
              <a:buNone/>
            </a:pPr>
            <a:endParaRPr lang="en-CA" altLang="en-US" sz="2800" dirty="0"/>
          </a:p>
          <a:p>
            <a:pPr>
              <a:buFont typeface="Wingdings" panose="05000000000000000000" pitchFamily="2" charset="2"/>
              <a:buNone/>
            </a:pPr>
            <a:endParaRPr lang="en-CA" altLang="en-US" sz="2800" dirty="0"/>
          </a:p>
        </p:txBody>
      </p:sp>
      <p:sp>
        <p:nvSpPr>
          <p:cNvPr id="23554" name="Rectangle 2">
            <a:extLst>
              <a:ext uri="{FF2B5EF4-FFF2-40B4-BE49-F238E27FC236}">
                <a16:creationId xmlns:a16="http://schemas.microsoft.com/office/drawing/2014/main" id="{3C462753-0981-490F-AA07-511A1966075E}"/>
              </a:ext>
            </a:extLst>
          </p:cNvPr>
          <p:cNvSpPr>
            <a:spLocks noGrp="1" noChangeArrowheads="1"/>
          </p:cNvSpPr>
          <p:nvPr>
            <p:ph type="title"/>
          </p:nvPr>
        </p:nvSpPr>
        <p:spPr>
          <a:xfrm>
            <a:off x="1371600" y="485990"/>
            <a:ext cx="9601200" cy="781752"/>
          </a:xfrm>
        </p:spPr>
        <p:txBody>
          <a:bodyPr rtlCol="0">
            <a:normAutofit/>
          </a:bodyPr>
          <a:lstStyle/>
          <a:p>
            <a:pPr>
              <a:defRPr/>
            </a:pPr>
            <a:r>
              <a:rPr lang="en-CA" altLang="en-US" dirty="0"/>
              <a:t>There are so many possible answers …</a:t>
            </a:r>
          </a:p>
        </p:txBody>
      </p:sp>
      <p:sp>
        <p:nvSpPr>
          <p:cNvPr id="2" name="Rectangle 1">
            <a:extLst>
              <a:ext uri="{FF2B5EF4-FFF2-40B4-BE49-F238E27FC236}">
                <a16:creationId xmlns:a16="http://schemas.microsoft.com/office/drawing/2014/main" id="{D7240365-CAC6-43DB-8FDF-3D93B7BC55A4}"/>
              </a:ext>
            </a:extLst>
          </p:cNvPr>
          <p:cNvSpPr/>
          <p:nvPr/>
        </p:nvSpPr>
        <p:spPr>
          <a:xfrm>
            <a:off x="1371600" y="1366945"/>
            <a:ext cx="10572750" cy="781752"/>
          </a:xfrm>
          <a:prstGeom prst="rect">
            <a:avLst/>
          </a:prstGeom>
        </p:spPr>
        <p:txBody>
          <a:bodyPr wrap="square">
            <a:spAutoFit/>
          </a:bodyPr>
          <a:lstStyle/>
          <a:p>
            <a:pPr>
              <a:lnSpc>
                <a:spcPct val="80000"/>
              </a:lnSpc>
            </a:pPr>
            <a:r>
              <a:rPr lang="en-US" altLang="en-US" sz="2800" dirty="0"/>
              <a:t>Any piece of text can be read with different sets of “glasses,” meaning you are looking for different things within the text.</a:t>
            </a:r>
          </a:p>
        </p:txBody>
      </p:sp>
      <p:pic>
        <p:nvPicPr>
          <p:cNvPr id="5" name="Picture 6" descr="copy_of_50s_glasses_dlx_4_colors">
            <a:extLst>
              <a:ext uri="{FF2B5EF4-FFF2-40B4-BE49-F238E27FC236}">
                <a16:creationId xmlns:a16="http://schemas.microsoft.com/office/drawing/2014/main" id="{1ACDFEC6-8C51-4880-B2ED-45D3BF938E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227" y="2514599"/>
            <a:ext cx="2815076" cy="37520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029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F78B75A-7706-4364-98CC-C53EED28E1E9}"/>
              </a:ext>
            </a:extLst>
          </p:cNvPr>
          <p:cNvSpPr>
            <a:spLocks noGrp="1"/>
          </p:cNvSpPr>
          <p:nvPr>
            <p:ph type="title"/>
          </p:nvPr>
        </p:nvSpPr>
        <p:spPr>
          <a:xfrm>
            <a:off x="752475" y="904875"/>
            <a:ext cx="9601200" cy="771525"/>
          </a:xfrm>
        </p:spPr>
        <p:txBody>
          <a:bodyPr/>
          <a:lstStyle/>
          <a:p>
            <a:r>
              <a:rPr lang="en-US" altLang="en-US" dirty="0"/>
              <a:t>For example, upon seeing an orange…</a:t>
            </a:r>
          </a:p>
        </p:txBody>
      </p:sp>
      <p:sp>
        <p:nvSpPr>
          <p:cNvPr id="9219" name="Content Placeholder 4">
            <a:extLst>
              <a:ext uri="{FF2B5EF4-FFF2-40B4-BE49-F238E27FC236}">
                <a16:creationId xmlns:a16="http://schemas.microsoft.com/office/drawing/2014/main" id="{36C3CA61-2A01-42EA-86DE-A9C956A50766}"/>
              </a:ext>
            </a:extLst>
          </p:cNvPr>
          <p:cNvSpPr>
            <a:spLocks noGrp="1"/>
          </p:cNvSpPr>
          <p:nvPr>
            <p:ph idx="1"/>
          </p:nvPr>
        </p:nvSpPr>
        <p:spPr>
          <a:xfrm>
            <a:off x="866775" y="2176463"/>
            <a:ext cx="10972799" cy="3776662"/>
          </a:xfrm>
        </p:spPr>
        <p:txBody>
          <a:bodyPr>
            <a:normAutofit fontScale="92500" lnSpcReduction="10000"/>
          </a:bodyPr>
          <a:lstStyle/>
          <a:p>
            <a:r>
              <a:rPr lang="en-US" altLang="en-US" sz="2800" dirty="0">
                <a:solidFill>
                  <a:srgbClr val="002060"/>
                </a:solidFill>
              </a:rPr>
              <a:t>Formalism</a:t>
            </a:r>
            <a:r>
              <a:rPr lang="en-US" altLang="en-US" sz="2800" dirty="0"/>
              <a:t> – What shape and diameter is the orange?</a:t>
            </a:r>
          </a:p>
          <a:p>
            <a:r>
              <a:rPr lang="en-US" altLang="en-US" sz="2800" dirty="0">
                <a:solidFill>
                  <a:srgbClr val="002060"/>
                </a:solidFill>
              </a:rPr>
              <a:t>Reader Response </a:t>
            </a:r>
            <a:r>
              <a:rPr lang="en-US" altLang="en-US" sz="2800" dirty="0"/>
              <a:t>– What does the orange taste like?  What does the orange remind the reader of?</a:t>
            </a:r>
          </a:p>
          <a:p>
            <a:r>
              <a:rPr lang="en-US" altLang="en-US" sz="2800" dirty="0">
                <a:solidFill>
                  <a:srgbClr val="002060"/>
                </a:solidFill>
              </a:rPr>
              <a:t>Psychoanalytical</a:t>
            </a:r>
            <a:r>
              <a:rPr lang="en-US" altLang="en-US" sz="2800" dirty="0"/>
              <a:t> – I want this orange now!  Will I get in trouble if I eat it?</a:t>
            </a:r>
          </a:p>
          <a:p>
            <a:r>
              <a:rPr lang="en-US" altLang="en-US" sz="2800" dirty="0">
                <a:solidFill>
                  <a:srgbClr val="002060"/>
                </a:solidFill>
              </a:rPr>
              <a:t>Gender Theory </a:t>
            </a:r>
            <a:r>
              <a:rPr lang="en-US" altLang="en-US" sz="2800" dirty="0"/>
              <a:t>– What possibilities are available to a woman who eats this orange?  To a man? </a:t>
            </a:r>
          </a:p>
          <a:p>
            <a:r>
              <a:rPr lang="en-US" altLang="en-US" sz="2800" dirty="0">
                <a:solidFill>
                  <a:srgbClr val="002060"/>
                </a:solidFill>
              </a:rPr>
              <a:t>Marxist Theory </a:t>
            </a:r>
            <a:r>
              <a:rPr lang="en-US" altLang="en-US" sz="2800" dirty="0"/>
              <a:t>– Who owns this orange?  Who gets to eat it?</a:t>
            </a:r>
          </a:p>
          <a:p>
            <a:r>
              <a:rPr lang="en-US" altLang="en-US" sz="2800" dirty="0">
                <a:solidFill>
                  <a:srgbClr val="002060"/>
                </a:solidFill>
              </a:rPr>
              <a:t>Postcolonial Theory </a:t>
            </a:r>
            <a:r>
              <a:rPr lang="en-US" altLang="en-US" sz="2800" dirty="0"/>
              <a:t>– Who owns the orange?  Who took it away?</a:t>
            </a:r>
          </a:p>
          <a:p>
            <a:endParaRPr lang="en-US" altLang="en-US" sz="2800" dirty="0"/>
          </a:p>
        </p:txBody>
      </p:sp>
      <p:pic>
        <p:nvPicPr>
          <p:cNvPr id="9220" name="Picture 5">
            <a:extLst>
              <a:ext uri="{FF2B5EF4-FFF2-40B4-BE49-F238E27FC236}">
                <a16:creationId xmlns:a16="http://schemas.microsoft.com/office/drawing/2014/main" id="{CD3C7DF9-41C6-4CC7-994B-CA8B6597850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26636" y="1176337"/>
            <a:ext cx="1912938" cy="12239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9859931"/>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271</TotalTime>
  <Words>5060</Words>
  <Application>Microsoft Office PowerPoint</Application>
  <PresentationFormat>Widescreen</PresentationFormat>
  <Paragraphs>313</Paragraphs>
  <Slides>52</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Birch Std</vt:lpstr>
      <vt:lpstr>Calibri</vt:lpstr>
      <vt:lpstr>Candara</vt:lpstr>
      <vt:lpstr>Franklin Gothic Book</vt:lpstr>
      <vt:lpstr>Times New Roman</vt:lpstr>
      <vt:lpstr>Wingdings</vt:lpstr>
      <vt:lpstr>Crop</vt:lpstr>
      <vt:lpstr>Intro to Literary Criticism &amp; Theory</vt:lpstr>
      <vt:lpstr>What is Literary Criticism?  </vt:lpstr>
      <vt:lpstr>Why do we have to analyze everything?</vt:lpstr>
      <vt:lpstr>To further explain …</vt:lpstr>
      <vt:lpstr>Definition and Uses of Literary Criticism</vt:lpstr>
      <vt:lpstr>Literary Theory</vt:lpstr>
      <vt:lpstr>What is literary theory?</vt:lpstr>
      <vt:lpstr>There are so many possible answers …</vt:lpstr>
      <vt:lpstr>For example, upon seeing an orange…</vt:lpstr>
      <vt:lpstr>Golden Rule: Literary Criticism &amp; Theory are Flexible</vt:lpstr>
      <vt:lpstr>Critical Approaches:  Formalism &amp; New criticism Structuralism &amp; Deconstruction Reader Response Theory</vt:lpstr>
      <vt:lpstr>Formalism and New Criticism</vt:lpstr>
      <vt:lpstr>Formalism vs. New Criticism</vt:lpstr>
      <vt:lpstr>Close Reading</vt:lpstr>
      <vt:lpstr>  A Close Reading of  “The Three Little Pigs”</vt:lpstr>
      <vt:lpstr>Structuralism/Poststructuralism</vt:lpstr>
      <vt:lpstr>The Structuralist Process</vt:lpstr>
      <vt:lpstr>Ferdinand de Saussure’s Theory of Language</vt:lpstr>
      <vt:lpstr>Major implications for literary study:</vt:lpstr>
      <vt:lpstr>Deconstruction</vt:lpstr>
      <vt:lpstr>Deconstruction</vt:lpstr>
      <vt:lpstr>Reader-Response</vt:lpstr>
      <vt:lpstr>Reader-Response Criticism</vt:lpstr>
      <vt:lpstr>Criticism of Reader-Response Criticism</vt:lpstr>
      <vt:lpstr>Critical Approaches: Feminist, African American, Ethnic and Postcolonial Literary Criticism </vt:lpstr>
      <vt:lpstr>Feminist, Gender, and Queer Literary Criticism</vt:lpstr>
      <vt:lpstr>What do we mean when we say “Feminist Literary Criticism”? </vt:lpstr>
      <vt:lpstr>Important Terms</vt:lpstr>
      <vt:lpstr>What questions might a feminist critic ask?</vt:lpstr>
      <vt:lpstr>Example: A Feminist Reading of Cinderella</vt:lpstr>
      <vt:lpstr>Gender Studies &amp; Literary Criticism </vt:lpstr>
      <vt:lpstr>Queer Theory &amp; Literary Criticism</vt:lpstr>
      <vt:lpstr>A Note on the "Literary Canon" </vt:lpstr>
      <vt:lpstr>So What Does the History of the “Literary Canon” Mean for Feminist Critics?</vt:lpstr>
      <vt:lpstr>African American and Ethnic Literary Criticism</vt:lpstr>
      <vt:lpstr>African American Literary Criticism</vt:lpstr>
      <vt:lpstr>History of African American Literature</vt:lpstr>
      <vt:lpstr>U.S. Ethnic Literary Studies</vt:lpstr>
      <vt:lpstr>Post-Colonial Literary Criticism</vt:lpstr>
      <vt:lpstr>Postcolonial Criticism and Theory</vt:lpstr>
      <vt:lpstr>Postcolonial Literary Criticism </vt:lpstr>
      <vt:lpstr>Key Questions for Postcolonial Literary Criticism</vt:lpstr>
      <vt:lpstr>Key Terms &amp; Topics</vt:lpstr>
      <vt:lpstr>Questions to prompt postcolonial analysis:</vt:lpstr>
      <vt:lpstr>When Writing about Race/Ethnicity</vt:lpstr>
      <vt:lpstr>Critical Approaches:  Marxist Criticism  New Historicism Cultural Studies</vt:lpstr>
      <vt:lpstr>PowerPoint Presentation</vt:lpstr>
      <vt:lpstr>Marxist Criticism</vt:lpstr>
      <vt:lpstr>New Historicism</vt:lpstr>
      <vt:lpstr>NEW HISTORICISM—Key Arguments</vt:lpstr>
      <vt:lpstr>Cultural Studies</vt:lpstr>
      <vt:lpstr>Historical/Cultural Reading  of Disney’s Sleeping Beauty (1959)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Approaches</dc:title>
  <dc:creator>M E</dc:creator>
  <cp:lastModifiedBy>M E</cp:lastModifiedBy>
  <cp:revision>24</cp:revision>
  <dcterms:created xsi:type="dcterms:W3CDTF">2018-04-19T22:31:45Z</dcterms:created>
  <dcterms:modified xsi:type="dcterms:W3CDTF">2018-12-12T19:34:30Z</dcterms:modified>
</cp:coreProperties>
</file>